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8"/>
  </p:notesMasterIdLst>
  <p:handoutMasterIdLst>
    <p:handoutMasterId r:id="rId49"/>
  </p:handoutMasterIdLst>
  <p:sldIdLst>
    <p:sldId id="305" r:id="rId2"/>
    <p:sldId id="271" r:id="rId3"/>
    <p:sldId id="258" r:id="rId4"/>
    <p:sldId id="312" r:id="rId5"/>
    <p:sldId id="375" r:id="rId6"/>
    <p:sldId id="374" r:id="rId7"/>
    <p:sldId id="356" r:id="rId8"/>
    <p:sldId id="344" r:id="rId9"/>
    <p:sldId id="357" r:id="rId10"/>
    <p:sldId id="350" r:id="rId11"/>
    <p:sldId id="349" r:id="rId12"/>
    <p:sldId id="393" r:id="rId13"/>
    <p:sldId id="394" r:id="rId14"/>
    <p:sldId id="495" r:id="rId15"/>
    <p:sldId id="462" r:id="rId16"/>
    <p:sldId id="461" r:id="rId17"/>
    <p:sldId id="464" r:id="rId18"/>
    <p:sldId id="465" r:id="rId19"/>
    <p:sldId id="466" r:id="rId20"/>
    <p:sldId id="409" r:id="rId21"/>
    <p:sldId id="467" r:id="rId22"/>
    <p:sldId id="468" r:id="rId23"/>
    <p:sldId id="469" r:id="rId24"/>
    <p:sldId id="470" r:id="rId25"/>
    <p:sldId id="471" r:id="rId26"/>
    <p:sldId id="473" r:id="rId27"/>
    <p:sldId id="425" r:id="rId28"/>
    <p:sldId id="474" r:id="rId29"/>
    <p:sldId id="476" r:id="rId30"/>
    <p:sldId id="480" r:id="rId31"/>
    <p:sldId id="482" r:id="rId32"/>
    <p:sldId id="483" r:id="rId33"/>
    <p:sldId id="485" r:id="rId34"/>
    <p:sldId id="486" r:id="rId35"/>
    <p:sldId id="487" r:id="rId36"/>
    <p:sldId id="493" r:id="rId37"/>
    <p:sldId id="488" r:id="rId38"/>
    <p:sldId id="490" r:id="rId39"/>
    <p:sldId id="492" r:id="rId40"/>
    <p:sldId id="491" r:id="rId41"/>
    <p:sldId id="358" r:id="rId42"/>
    <p:sldId id="450" r:id="rId43"/>
    <p:sldId id="457" r:id="rId44"/>
    <p:sldId id="361" r:id="rId45"/>
    <p:sldId id="452" r:id="rId46"/>
    <p:sldId id="336" r:id="rId47"/>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AF3"/>
    <a:srgbClr val="1C50A2"/>
    <a:srgbClr val="11B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76" y="72"/>
      </p:cViewPr>
      <p:guideLst/>
    </p:cSldViewPr>
  </p:slideViewPr>
  <p:notesTextViewPr>
    <p:cViewPr>
      <p:scale>
        <a:sx n="3" d="2"/>
        <a:sy n="3" d="2"/>
      </p:scale>
      <p:origin x="0" y="0"/>
    </p:cViewPr>
  </p:notesTextViewPr>
  <p:sorterViewPr>
    <p:cViewPr varScale="1">
      <p:scale>
        <a:sx n="1" d="1"/>
        <a:sy n="1" d="1"/>
      </p:scale>
      <p:origin x="0" y="-86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2023/6/5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2023/6/5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p:txBody>
          <a:bodyPr/>
          <a:lstStyle/>
          <a:p>
            <a:fld id="{93D31F3C-1533-4ADE-ADA4-C66B5AA4B42B}" type="datetime1">
              <a:rPr lang="zh-CN" altLang="en-US" smtClean="0"/>
              <a:t>2023/6/5</a:t>
            </a:fld>
            <a:endParaRPr lang="zh-CN" altLang="en-US"/>
          </a:p>
        </p:txBody>
      </p:sp>
      <p:sp>
        <p:nvSpPr>
          <p:cNvPr id="7" name="页脚占位符 6"/>
          <p:cNvSpPr>
            <a:spLocks noGrp="1"/>
          </p:cNvSpPr>
          <p:nvPr>
            <p:ph type="ftr" sz="quarter" idx="11"/>
          </p:nvPr>
        </p:nvSpPr>
        <p:spPr/>
        <p:txBody>
          <a:bodyPr/>
          <a:lstStyle/>
          <a:p>
            <a:r>
              <a:rPr lang="en-US" altLang="zh-CN"/>
              <a:t>www.islide.cc </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17" name="日期占位符 3"/>
          <p:cNvSpPr>
            <a:spLocks noGrp="1"/>
          </p:cNvSpPr>
          <p:nvPr>
            <p:ph type="dt" sz="half" idx="2"/>
          </p:nvPr>
        </p:nvSpPr>
        <p:spPr>
          <a:xfrm>
            <a:off x="5401732" y="625262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93D31F3C-1533-4ADE-ADA4-C66B5AA4B42B}" type="datetime1">
              <a:rPr lang="zh-CN" altLang="en-US" smtClean="0"/>
              <a:t>2023/6/5</a:t>
            </a:fld>
            <a:endParaRPr lang="zh-CN" altLang="en-US"/>
          </a:p>
        </p:txBody>
      </p:sp>
      <p:sp>
        <p:nvSpPr>
          <p:cNvPr id="18" name="页脚占位符 4"/>
          <p:cNvSpPr>
            <a:spLocks noGrp="1"/>
          </p:cNvSpPr>
          <p:nvPr>
            <p:ph type="ftr" sz="quarter" idx="3"/>
          </p:nvPr>
        </p:nvSpPr>
        <p:spPr>
          <a:xfrm>
            <a:off x="669924" y="625262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 </a:t>
            </a:r>
            <a:endParaRPr lang="zh-CN" altLang="en-US" dirty="0"/>
          </a:p>
        </p:txBody>
      </p:sp>
      <p:sp>
        <p:nvSpPr>
          <p:cNvPr id="19" name="灯片编号占位符 5"/>
          <p:cNvSpPr>
            <a:spLocks noGrp="1"/>
          </p:cNvSpPr>
          <p:nvPr>
            <p:ph type="sldNum" sz="quarter" idx="4"/>
          </p:nvPr>
        </p:nvSpPr>
        <p:spPr>
          <a:xfrm>
            <a:off x="8610599" y="625262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0.wmf"/><Relationship Id="rId7" Type="http://schemas.openxmlformats.org/officeDocument/2006/relationships/image" Target="../media/image22.emf"/><Relationship Id="rId2" Type="http://schemas.openxmlformats.org/officeDocument/2006/relationships/oleObject" Target="../embeddings/oleObject3.bin"/><Relationship Id="rId1" Type="http://schemas.openxmlformats.org/officeDocument/2006/relationships/slideLayout" Target="../slideLayouts/slideLayout3.xml"/><Relationship Id="rId6" Type="http://schemas.openxmlformats.org/officeDocument/2006/relationships/oleObject" Target="../embeddings/oleObject5.bin"/><Relationship Id="rId5" Type="http://schemas.openxmlformats.org/officeDocument/2006/relationships/image" Target="../media/image21.emf"/><Relationship Id="rId4" Type="http://schemas.openxmlformats.org/officeDocument/2006/relationships/oleObject" Target="../embeddings/oleObject4.bin"/><Relationship Id="rId9"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31.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8.bin"/><Relationship Id="rId1" Type="http://schemas.openxmlformats.org/officeDocument/2006/relationships/slideLayout" Target="../slideLayouts/slideLayout3.xml"/><Relationship Id="rId6" Type="http://schemas.openxmlformats.org/officeDocument/2006/relationships/oleObject" Target="../embeddings/oleObject10.bin"/><Relationship Id="rId5" Type="http://schemas.openxmlformats.org/officeDocument/2006/relationships/image" Target="../media/image38.emf"/><Relationship Id="rId4" Type="http://schemas.openxmlformats.org/officeDocument/2006/relationships/oleObject" Target="../embeddings/oleObject9.bin"/></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45.png"/><Relationship Id="rId7" Type="http://schemas.openxmlformats.org/officeDocument/2006/relationships/image" Target="../media/image45.wmf"/><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oleObject" Target="../embeddings/oleObject12.bin"/><Relationship Id="rId5" Type="http://schemas.openxmlformats.org/officeDocument/2006/relationships/image" Target="../media/image44.wmf"/><Relationship Id="rId4" Type="http://schemas.openxmlformats.org/officeDocument/2006/relationships/oleObject" Target="../embeddings/oleObject11.bin"/><Relationship Id="rId9" Type="http://schemas.openxmlformats.org/officeDocument/2006/relationships/image" Target="../media/image46.wmf"/></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_任意多边形 5"/>
          <p:cNvSpPr/>
          <p:nvPr>
            <p:custDataLst>
              <p:tags r:id="rId1"/>
            </p:custDataLst>
          </p:nvPr>
        </p:nvSpPr>
        <p:spPr bwMode="auto">
          <a:xfrm>
            <a:off x="0" y="-8255"/>
            <a:ext cx="12193588" cy="6866164"/>
          </a:xfrm>
          <a:custGeom>
            <a:avLst/>
            <a:gdLst>
              <a:gd name="T0" fmla="*/ 0 w 7681"/>
              <a:gd name="T1" fmla="*/ 4316 h 4316"/>
              <a:gd name="T2" fmla="*/ 2126 w 7681"/>
              <a:gd name="T3" fmla="*/ 4316 h 4316"/>
              <a:gd name="T4" fmla="*/ 7681 w 7681"/>
              <a:gd name="T5" fmla="*/ 1213 h 4316"/>
              <a:gd name="T6" fmla="*/ 7681 w 7681"/>
              <a:gd name="T7" fmla="*/ 0 h 4316"/>
              <a:gd name="T8" fmla="*/ 0 w 7681"/>
              <a:gd name="T9" fmla="*/ 0 h 4316"/>
              <a:gd name="T10" fmla="*/ 0 w 7681"/>
              <a:gd name="T11" fmla="*/ 4316 h 4316"/>
            </a:gdLst>
            <a:ahLst/>
            <a:cxnLst>
              <a:cxn ang="0">
                <a:pos x="T0" y="T1"/>
              </a:cxn>
              <a:cxn ang="0">
                <a:pos x="T2" y="T3"/>
              </a:cxn>
              <a:cxn ang="0">
                <a:pos x="T4" y="T5"/>
              </a:cxn>
              <a:cxn ang="0">
                <a:pos x="T6" y="T7"/>
              </a:cxn>
              <a:cxn ang="0">
                <a:pos x="T8" y="T9"/>
              </a:cxn>
              <a:cxn ang="0">
                <a:pos x="T10" y="T11"/>
              </a:cxn>
            </a:cxnLst>
            <a:rect l="0" t="0" r="r" b="b"/>
            <a:pathLst>
              <a:path w="7681" h="4316">
                <a:moveTo>
                  <a:pt x="0" y="4316"/>
                </a:moveTo>
                <a:lnTo>
                  <a:pt x="2126" y="4316"/>
                </a:lnTo>
                <a:lnTo>
                  <a:pt x="7681" y="1213"/>
                </a:lnTo>
                <a:lnTo>
                  <a:pt x="7681" y="0"/>
                </a:lnTo>
                <a:lnTo>
                  <a:pt x="0" y="0"/>
                </a:lnTo>
                <a:lnTo>
                  <a:pt x="0" y="4316"/>
                </a:lnTo>
                <a:close/>
              </a:path>
            </a:pathLst>
          </a:custGeom>
          <a:solidFill>
            <a:srgbClr val="11B2A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charset="-122"/>
            </a:endParaRPr>
          </a:p>
        </p:txBody>
      </p:sp>
      <p:grpSp>
        <p:nvGrpSpPr>
          <p:cNvPr id="82" name="组合 81"/>
          <p:cNvGrpSpPr/>
          <p:nvPr/>
        </p:nvGrpSpPr>
        <p:grpSpPr>
          <a:xfrm>
            <a:off x="7637481" y="903239"/>
            <a:ext cx="4208973" cy="3385298"/>
            <a:chOff x="6579549" y="561975"/>
            <a:chExt cx="5435599" cy="4371879"/>
          </a:xfrm>
        </p:grpSpPr>
        <p:sp>
          <p:nvSpPr>
            <p:cNvPr id="38"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9"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71" name="TextBox 1"/>
          <p:cNvSpPr txBox="1"/>
          <p:nvPr/>
        </p:nvSpPr>
        <p:spPr>
          <a:xfrm>
            <a:off x="286942" y="1895129"/>
            <a:ext cx="7472051" cy="1567180"/>
          </a:xfrm>
          <a:prstGeom prst="rect">
            <a:avLst/>
          </a:prstGeom>
          <a:noFill/>
        </p:spPr>
        <p:txBody>
          <a:bodyPr wrap="square" lIns="91413" tIns="45706" rIns="91413" bIns="45706"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4800" b="1">
                <a:solidFill>
                  <a:schemeClr val="bg1"/>
                </a:solidFill>
                <a:latin typeface="微软雅黑" panose="020B0503020204020204" charset="-122"/>
                <a:ea typeface="微软雅黑" panose="020B0503020204020204" charset="-122"/>
              </a:rPr>
              <a:t>面向弥散加权图像的鲁</a:t>
            </a:r>
            <a:r>
              <a:rPr lang="zh-CN" altLang="en-US" sz="4800" b="1" dirty="0">
                <a:solidFill>
                  <a:schemeClr val="bg1"/>
                </a:solidFill>
                <a:latin typeface="微软雅黑" panose="020B0503020204020204" charset="-122"/>
                <a:ea typeface="微软雅黑" panose="020B0503020204020204" charset="-122"/>
              </a:rPr>
              <a:t>棒水印算法研究</a:t>
            </a:r>
          </a:p>
        </p:txBody>
      </p:sp>
      <p:grpSp>
        <p:nvGrpSpPr>
          <p:cNvPr id="73" name="组合 72"/>
          <p:cNvGrpSpPr/>
          <p:nvPr/>
        </p:nvGrpSpPr>
        <p:grpSpPr>
          <a:xfrm>
            <a:off x="1719868" y="4791049"/>
            <a:ext cx="2699384" cy="370958"/>
            <a:chOff x="6395842" y="4718860"/>
            <a:chExt cx="2016134" cy="276971"/>
          </a:xfrm>
        </p:grpSpPr>
        <p:grpSp>
          <p:nvGrpSpPr>
            <p:cNvPr id="74" name="组合 73"/>
            <p:cNvGrpSpPr/>
            <p:nvPr/>
          </p:nvGrpSpPr>
          <p:grpSpPr>
            <a:xfrm>
              <a:off x="6395842" y="4718860"/>
              <a:ext cx="276971" cy="276971"/>
              <a:chOff x="6392770" y="4930504"/>
              <a:chExt cx="531780" cy="531780"/>
            </a:xfrm>
          </p:grpSpPr>
          <p:sp>
            <p:nvSpPr>
              <p:cNvPr id="76" name="圆角矩形 2"/>
              <p:cNvSpPr/>
              <p:nvPr/>
            </p:nvSpPr>
            <p:spPr>
              <a:xfrm>
                <a:off x="6392770" y="4930504"/>
                <a:ext cx="531780" cy="531780"/>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77"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rgbClr val="1C50A2"/>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75" name="文本框 27"/>
            <p:cNvSpPr txBox="1"/>
            <p:nvPr/>
          </p:nvSpPr>
          <p:spPr>
            <a:xfrm>
              <a:off x="6669040" y="4747891"/>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时  间</a:t>
              </a:r>
              <a:r>
                <a:rPr kumimoji="0" lang="zh-CN" altLang="en-US"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a:t>
              </a:r>
              <a:r>
                <a:rPr kumimoji="0" lang="en-US" altLang="zh-CN"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2023</a:t>
              </a:r>
              <a:r>
                <a:rPr lang="en-US" altLang="zh-CN" sz="1400" b="1">
                  <a:solidFill>
                    <a:schemeClr val="bg1"/>
                  </a:solidFill>
                  <a:latin typeface="Arial" panose="020B0604020202020204"/>
                  <a:cs typeface="微软雅黑" panose="020B0503020204020204" charset="-122"/>
                  <a:sym typeface="Arial" panose="020B0604020202020204" pitchFamily="34" charset="0"/>
                </a:rPr>
                <a:t>/06/06</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grpSp>
        <p:nvGrpSpPr>
          <p:cNvPr id="3" name="组合 2"/>
          <p:cNvGrpSpPr/>
          <p:nvPr/>
        </p:nvGrpSpPr>
        <p:grpSpPr>
          <a:xfrm>
            <a:off x="1719868" y="4293547"/>
            <a:ext cx="2699384" cy="370958"/>
            <a:chOff x="1057137" y="4980833"/>
            <a:chExt cx="2699384" cy="370958"/>
          </a:xfrm>
        </p:grpSpPr>
        <p:grpSp>
          <p:nvGrpSpPr>
            <p:cNvPr id="29" name="组合 28"/>
            <p:cNvGrpSpPr/>
            <p:nvPr/>
          </p:nvGrpSpPr>
          <p:grpSpPr>
            <a:xfrm>
              <a:off x="1057137" y="4980833"/>
              <a:ext cx="2699384" cy="370958"/>
              <a:chOff x="6395842" y="4718860"/>
              <a:chExt cx="2016134" cy="276971"/>
            </a:xfrm>
          </p:grpSpPr>
          <p:sp>
            <p:nvSpPr>
              <p:cNvPr id="32" name="圆角矩形 2"/>
              <p:cNvSpPr/>
              <p:nvPr/>
            </p:nvSpPr>
            <p:spPr>
              <a:xfrm>
                <a:off x="6395842" y="4718860"/>
                <a:ext cx="276971" cy="276971"/>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31" name="文本框 27"/>
              <p:cNvSpPr txBox="1"/>
              <p:nvPr/>
            </p:nvSpPr>
            <p:spPr>
              <a:xfrm>
                <a:off x="6669040" y="4747891"/>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专  </a:t>
                </a:r>
                <a:r>
                  <a:rPr kumimoji="0" lang="zh-CN" altLang="en-US"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业：</a:t>
                </a:r>
                <a:r>
                  <a:rPr lang="zh-CN" altLang="en-US" sz="1400" b="1">
                    <a:solidFill>
                      <a:schemeClr val="bg1"/>
                    </a:solidFill>
                    <a:latin typeface="Arial" panose="020B0604020202020204"/>
                    <a:cs typeface="微软雅黑" panose="020B0503020204020204" charset="-122"/>
                    <a:sym typeface="Arial" panose="020B0604020202020204" pitchFamily="34" charset="0"/>
                  </a:rPr>
                  <a:t>软件工程</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2" name="Freeform 241"/>
            <p:cNvSpPr>
              <a:spLocks noEditPoints="1"/>
            </p:cNvSpPr>
            <p:nvPr/>
          </p:nvSpPr>
          <p:spPr bwMode="auto">
            <a:xfrm>
              <a:off x="1130443" y="5078439"/>
              <a:ext cx="212580" cy="173070"/>
            </a:xfrm>
            <a:custGeom>
              <a:avLst/>
              <a:gdLst>
                <a:gd name="T0" fmla="*/ 41 w 43"/>
                <a:gd name="T1" fmla="*/ 21 h 35"/>
                <a:gd name="T2" fmla="*/ 41 w 43"/>
                <a:gd name="T3" fmla="*/ 21 h 35"/>
                <a:gd name="T4" fmla="*/ 40 w 43"/>
                <a:gd name="T5" fmla="*/ 21 h 35"/>
                <a:gd name="T6" fmla="*/ 40 w 43"/>
                <a:gd name="T7" fmla="*/ 21 h 35"/>
                <a:gd name="T8" fmla="*/ 21 w 43"/>
                <a:gd name="T9" fmla="*/ 5 h 35"/>
                <a:gd name="T10" fmla="*/ 3 w 43"/>
                <a:gd name="T11" fmla="*/ 21 h 35"/>
                <a:gd name="T12" fmla="*/ 2 w 43"/>
                <a:gd name="T13" fmla="*/ 21 h 35"/>
                <a:gd name="T14" fmla="*/ 2 w 43"/>
                <a:gd name="T15" fmla="*/ 21 h 35"/>
                <a:gd name="T16" fmla="*/ 0 w 43"/>
                <a:gd name="T17" fmla="*/ 19 h 35"/>
                <a:gd name="T18" fmla="*/ 0 w 43"/>
                <a:gd name="T19" fmla="*/ 17 h 35"/>
                <a:gd name="T20" fmla="*/ 19 w 43"/>
                <a:gd name="T21" fmla="*/ 1 h 35"/>
                <a:gd name="T22" fmla="*/ 23 w 43"/>
                <a:gd name="T23" fmla="*/ 1 h 35"/>
                <a:gd name="T24" fmla="*/ 30 w 43"/>
                <a:gd name="T25" fmla="*/ 7 h 35"/>
                <a:gd name="T26" fmla="*/ 30 w 43"/>
                <a:gd name="T27" fmla="*/ 2 h 35"/>
                <a:gd name="T28" fmla="*/ 31 w 43"/>
                <a:gd name="T29" fmla="*/ 1 h 35"/>
                <a:gd name="T30" fmla="*/ 36 w 43"/>
                <a:gd name="T31" fmla="*/ 1 h 35"/>
                <a:gd name="T32" fmla="*/ 37 w 43"/>
                <a:gd name="T33" fmla="*/ 2 h 35"/>
                <a:gd name="T34" fmla="*/ 37 w 43"/>
                <a:gd name="T35" fmla="*/ 12 h 35"/>
                <a:gd name="T36" fmla="*/ 43 w 43"/>
                <a:gd name="T37" fmla="*/ 17 h 35"/>
                <a:gd name="T38" fmla="*/ 43 w 43"/>
                <a:gd name="T39" fmla="*/ 19 h 35"/>
                <a:gd name="T40" fmla="*/ 41 w 43"/>
                <a:gd name="T41" fmla="*/ 21 h 35"/>
                <a:gd name="T42" fmla="*/ 37 w 43"/>
                <a:gd name="T43" fmla="*/ 33 h 35"/>
                <a:gd name="T44" fmla="*/ 35 w 43"/>
                <a:gd name="T45" fmla="*/ 35 h 35"/>
                <a:gd name="T46" fmla="*/ 25 w 43"/>
                <a:gd name="T47" fmla="*/ 35 h 35"/>
                <a:gd name="T48" fmla="*/ 25 w 43"/>
                <a:gd name="T49" fmla="*/ 25 h 35"/>
                <a:gd name="T50" fmla="*/ 18 w 43"/>
                <a:gd name="T51" fmla="*/ 25 h 35"/>
                <a:gd name="T52" fmla="*/ 18 w 43"/>
                <a:gd name="T53" fmla="*/ 35 h 35"/>
                <a:gd name="T54" fmla="*/ 8 w 43"/>
                <a:gd name="T55" fmla="*/ 35 h 35"/>
                <a:gd name="T56" fmla="*/ 6 w 43"/>
                <a:gd name="T57" fmla="*/ 33 h 35"/>
                <a:gd name="T58" fmla="*/ 6 w 43"/>
                <a:gd name="T59" fmla="*/ 20 h 35"/>
                <a:gd name="T60" fmla="*/ 6 w 43"/>
                <a:gd name="T61" fmla="*/ 20 h 35"/>
                <a:gd name="T62" fmla="*/ 21 w 43"/>
                <a:gd name="T63" fmla="*/ 8 h 35"/>
                <a:gd name="T64" fmla="*/ 37 w 43"/>
                <a:gd name="T65" fmla="*/ 20 h 35"/>
                <a:gd name="T66" fmla="*/ 37 w 43"/>
                <a:gd name="T67" fmla="*/ 20 h 35"/>
                <a:gd name="T68" fmla="*/ 37 w 43"/>
                <a:gd name="T6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35">
                  <a:moveTo>
                    <a:pt x="41" y="21"/>
                  </a:moveTo>
                  <a:cubicBezTo>
                    <a:pt x="41" y="21"/>
                    <a:pt x="41" y="21"/>
                    <a:pt x="41" y="21"/>
                  </a:cubicBezTo>
                  <a:cubicBezTo>
                    <a:pt x="41" y="21"/>
                    <a:pt x="41" y="21"/>
                    <a:pt x="40" y="21"/>
                  </a:cubicBezTo>
                  <a:cubicBezTo>
                    <a:pt x="40" y="21"/>
                    <a:pt x="40" y="21"/>
                    <a:pt x="40" y="21"/>
                  </a:cubicBezTo>
                  <a:cubicBezTo>
                    <a:pt x="21" y="5"/>
                    <a:pt x="21" y="5"/>
                    <a:pt x="21" y="5"/>
                  </a:cubicBezTo>
                  <a:cubicBezTo>
                    <a:pt x="3" y="21"/>
                    <a:pt x="3" y="21"/>
                    <a:pt x="3" y="21"/>
                  </a:cubicBezTo>
                  <a:cubicBezTo>
                    <a:pt x="3" y="21"/>
                    <a:pt x="2" y="21"/>
                    <a:pt x="2" y="21"/>
                  </a:cubicBezTo>
                  <a:cubicBezTo>
                    <a:pt x="2" y="21"/>
                    <a:pt x="2" y="21"/>
                    <a:pt x="2" y="21"/>
                  </a:cubicBezTo>
                  <a:cubicBezTo>
                    <a:pt x="0" y="19"/>
                    <a:pt x="0" y="19"/>
                    <a:pt x="0" y="19"/>
                  </a:cubicBezTo>
                  <a:cubicBezTo>
                    <a:pt x="0" y="18"/>
                    <a:pt x="0" y="18"/>
                    <a:pt x="0" y="17"/>
                  </a:cubicBezTo>
                  <a:cubicBezTo>
                    <a:pt x="19" y="1"/>
                    <a:pt x="19" y="1"/>
                    <a:pt x="19" y="1"/>
                  </a:cubicBezTo>
                  <a:cubicBezTo>
                    <a:pt x="20" y="0"/>
                    <a:pt x="22" y="0"/>
                    <a:pt x="23" y="1"/>
                  </a:cubicBezTo>
                  <a:cubicBezTo>
                    <a:pt x="30" y="7"/>
                    <a:pt x="30" y="7"/>
                    <a:pt x="30" y="7"/>
                  </a:cubicBezTo>
                  <a:cubicBezTo>
                    <a:pt x="30" y="2"/>
                    <a:pt x="30" y="2"/>
                    <a:pt x="30" y="2"/>
                  </a:cubicBezTo>
                  <a:cubicBezTo>
                    <a:pt x="30" y="1"/>
                    <a:pt x="30" y="1"/>
                    <a:pt x="31" y="1"/>
                  </a:cubicBezTo>
                  <a:cubicBezTo>
                    <a:pt x="36" y="1"/>
                    <a:pt x="36" y="1"/>
                    <a:pt x="36" y="1"/>
                  </a:cubicBezTo>
                  <a:cubicBezTo>
                    <a:pt x="36" y="1"/>
                    <a:pt x="37" y="1"/>
                    <a:pt x="37" y="2"/>
                  </a:cubicBezTo>
                  <a:cubicBezTo>
                    <a:pt x="37" y="12"/>
                    <a:pt x="37" y="12"/>
                    <a:pt x="37" y="12"/>
                  </a:cubicBezTo>
                  <a:cubicBezTo>
                    <a:pt x="43" y="17"/>
                    <a:pt x="43" y="17"/>
                    <a:pt x="43" y="17"/>
                  </a:cubicBezTo>
                  <a:cubicBezTo>
                    <a:pt x="43" y="18"/>
                    <a:pt x="43" y="18"/>
                    <a:pt x="43" y="19"/>
                  </a:cubicBezTo>
                  <a:lnTo>
                    <a:pt x="41" y="21"/>
                  </a:lnTo>
                  <a:close/>
                  <a:moveTo>
                    <a:pt x="37" y="33"/>
                  </a:moveTo>
                  <a:cubicBezTo>
                    <a:pt x="37" y="34"/>
                    <a:pt x="36" y="35"/>
                    <a:pt x="35" y="35"/>
                  </a:cubicBezTo>
                  <a:cubicBezTo>
                    <a:pt x="25" y="35"/>
                    <a:pt x="25" y="35"/>
                    <a:pt x="25" y="35"/>
                  </a:cubicBezTo>
                  <a:cubicBezTo>
                    <a:pt x="25" y="25"/>
                    <a:pt x="25" y="25"/>
                    <a:pt x="25" y="25"/>
                  </a:cubicBezTo>
                  <a:cubicBezTo>
                    <a:pt x="18" y="25"/>
                    <a:pt x="18" y="25"/>
                    <a:pt x="18" y="25"/>
                  </a:cubicBezTo>
                  <a:cubicBezTo>
                    <a:pt x="18" y="35"/>
                    <a:pt x="18" y="35"/>
                    <a:pt x="18" y="35"/>
                  </a:cubicBezTo>
                  <a:cubicBezTo>
                    <a:pt x="8" y="35"/>
                    <a:pt x="8" y="35"/>
                    <a:pt x="8" y="35"/>
                  </a:cubicBezTo>
                  <a:cubicBezTo>
                    <a:pt x="7" y="35"/>
                    <a:pt x="6" y="34"/>
                    <a:pt x="6" y="33"/>
                  </a:cubicBezTo>
                  <a:cubicBezTo>
                    <a:pt x="6" y="20"/>
                    <a:pt x="6" y="20"/>
                    <a:pt x="6" y="20"/>
                  </a:cubicBezTo>
                  <a:cubicBezTo>
                    <a:pt x="6" y="20"/>
                    <a:pt x="6" y="20"/>
                    <a:pt x="6" y="20"/>
                  </a:cubicBezTo>
                  <a:cubicBezTo>
                    <a:pt x="21" y="8"/>
                    <a:pt x="21" y="8"/>
                    <a:pt x="21" y="8"/>
                  </a:cubicBezTo>
                  <a:cubicBezTo>
                    <a:pt x="37" y="20"/>
                    <a:pt x="37" y="20"/>
                    <a:pt x="37" y="20"/>
                  </a:cubicBezTo>
                  <a:cubicBezTo>
                    <a:pt x="37" y="20"/>
                    <a:pt x="37" y="20"/>
                    <a:pt x="37" y="20"/>
                  </a:cubicBezTo>
                  <a:lnTo>
                    <a:pt x="37" y="33"/>
                  </a:lnTo>
                  <a:close/>
                </a:path>
              </a:pathLst>
            </a:custGeom>
            <a:solidFill>
              <a:srgbClr val="1C50A2"/>
            </a:solidFill>
            <a:ln>
              <a:noFill/>
            </a:ln>
          </p:spPr>
          <p:txBody>
            <a:bodyPr vert="horz" wrap="square" lIns="72576" tIns="36288" rIns="72576" bIns="36288" numCol="1" anchor="t" anchorCtr="0" compatLnSpc="1"/>
            <a:lstStyle>
              <a:defPPr>
                <a:defRPr lang="zh-CN"/>
              </a:defPPr>
              <a:lvl1pPr marL="0" algn="l" defTabSz="914400" rtl="0" eaLnBrk="1" latinLnBrk="0" hangingPunct="1">
                <a:defRPr sz="1825" kern="1200">
                  <a:solidFill>
                    <a:schemeClr val="tx1"/>
                  </a:solidFill>
                  <a:latin typeface="+mn-lt"/>
                  <a:ea typeface="+mn-ea"/>
                  <a:cs typeface="+mn-cs"/>
                </a:defRPr>
              </a:lvl1pPr>
              <a:lvl2pPr marL="457200" algn="l" defTabSz="914400" rtl="0" eaLnBrk="1" latinLnBrk="0" hangingPunct="1">
                <a:defRPr sz="1825" kern="1200">
                  <a:solidFill>
                    <a:schemeClr val="tx1"/>
                  </a:solidFill>
                  <a:latin typeface="+mn-lt"/>
                  <a:ea typeface="+mn-ea"/>
                  <a:cs typeface="+mn-cs"/>
                </a:defRPr>
              </a:lvl2pPr>
              <a:lvl3pPr marL="914400" algn="l" defTabSz="914400" rtl="0" eaLnBrk="1" latinLnBrk="0" hangingPunct="1">
                <a:defRPr sz="1825" kern="1200">
                  <a:solidFill>
                    <a:schemeClr val="tx1"/>
                  </a:solidFill>
                  <a:latin typeface="+mn-lt"/>
                  <a:ea typeface="+mn-ea"/>
                  <a:cs typeface="+mn-cs"/>
                </a:defRPr>
              </a:lvl3pPr>
              <a:lvl4pPr marL="1371600" algn="l" defTabSz="914400" rtl="0" eaLnBrk="1" latinLnBrk="0" hangingPunct="1">
                <a:defRPr sz="1825" kern="1200">
                  <a:solidFill>
                    <a:schemeClr val="tx1"/>
                  </a:solidFill>
                  <a:latin typeface="+mn-lt"/>
                  <a:ea typeface="+mn-ea"/>
                  <a:cs typeface="+mn-cs"/>
                </a:defRPr>
              </a:lvl4pPr>
              <a:lvl5pPr marL="1828800" algn="l" defTabSz="914400" rtl="0" eaLnBrk="1" latinLnBrk="0" hangingPunct="1">
                <a:defRPr sz="1825" kern="1200">
                  <a:solidFill>
                    <a:schemeClr val="tx1"/>
                  </a:solidFill>
                  <a:latin typeface="+mn-lt"/>
                  <a:ea typeface="+mn-ea"/>
                  <a:cs typeface="+mn-cs"/>
                </a:defRPr>
              </a:lvl5pPr>
              <a:lvl6pPr marL="2286000" algn="l" defTabSz="914400" rtl="0" eaLnBrk="1" latinLnBrk="0" hangingPunct="1">
                <a:defRPr sz="1825" kern="1200">
                  <a:solidFill>
                    <a:schemeClr val="tx1"/>
                  </a:solidFill>
                  <a:latin typeface="+mn-lt"/>
                  <a:ea typeface="+mn-ea"/>
                  <a:cs typeface="+mn-cs"/>
                </a:defRPr>
              </a:lvl6pPr>
              <a:lvl7pPr marL="2743200" algn="l" defTabSz="914400" rtl="0" eaLnBrk="1" latinLnBrk="0" hangingPunct="1">
                <a:defRPr sz="1825" kern="1200">
                  <a:solidFill>
                    <a:schemeClr val="tx1"/>
                  </a:solidFill>
                  <a:latin typeface="+mn-lt"/>
                  <a:ea typeface="+mn-ea"/>
                  <a:cs typeface="+mn-cs"/>
                </a:defRPr>
              </a:lvl7pPr>
              <a:lvl8pPr marL="3200400" algn="l" defTabSz="914400" rtl="0" eaLnBrk="1" latinLnBrk="0" hangingPunct="1">
                <a:defRPr sz="1825" kern="1200">
                  <a:solidFill>
                    <a:schemeClr val="tx1"/>
                  </a:solidFill>
                  <a:latin typeface="+mn-lt"/>
                  <a:ea typeface="+mn-ea"/>
                  <a:cs typeface="+mn-cs"/>
                </a:defRPr>
              </a:lvl8pPr>
              <a:lvl9pPr marL="3658235" algn="l" defTabSz="914400" rtl="0" eaLnBrk="1" latinLnBrk="0" hangingPunct="1">
                <a:defRPr sz="1825" kern="1200">
                  <a:solidFill>
                    <a:schemeClr val="tx1"/>
                  </a:solidFill>
                  <a:latin typeface="+mn-lt"/>
                  <a:ea typeface="+mn-ea"/>
                  <a:cs typeface="+mn-cs"/>
                </a:defRPr>
              </a:lvl9pPr>
            </a:lstStyle>
            <a:p>
              <a:pPr fontAlgn="auto">
                <a:spcBef>
                  <a:spcPts val="0"/>
                </a:spcBef>
                <a:spcAft>
                  <a:spcPts val="0"/>
                </a:spcAft>
              </a:pPr>
              <a:endParaRPr lang="id-ID" sz="100">
                <a:solidFill>
                  <a:prstClr val="black"/>
                </a:solidFill>
                <a:latin typeface="Calibri" panose="020F0502020204030204"/>
                <a:ea typeface="+mn-ea"/>
              </a:endParaRPr>
            </a:p>
          </p:txBody>
        </p:sp>
      </p:grpSp>
      <p:grpSp>
        <p:nvGrpSpPr>
          <p:cNvPr id="18" name="组合 17"/>
          <p:cNvGrpSpPr/>
          <p:nvPr/>
        </p:nvGrpSpPr>
        <p:grpSpPr>
          <a:xfrm>
            <a:off x="1719868" y="3796235"/>
            <a:ext cx="2227581" cy="370768"/>
            <a:chOff x="4654427" y="4718860"/>
            <a:chExt cx="1663809" cy="276971"/>
          </a:xfrm>
        </p:grpSpPr>
        <p:grpSp>
          <p:nvGrpSpPr>
            <p:cNvPr id="19" name="组合 18"/>
            <p:cNvGrpSpPr/>
            <p:nvPr/>
          </p:nvGrpSpPr>
          <p:grpSpPr>
            <a:xfrm>
              <a:off x="4654427" y="4718860"/>
              <a:ext cx="276971" cy="276971"/>
              <a:chOff x="3725237" y="4930504"/>
              <a:chExt cx="531780" cy="531780"/>
            </a:xfrm>
          </p:grpSpPr>
          <p:sp>
            <p:nvSpPr>
              <p:cNvPr id="21" name="圆角矩形 2"/>
              <p:cNvSpPr/>
              <p:nvPr/>
            </p:nvSpPr>
            <p:spPr>
              <a:xfrm>
                <a:off x="3725237" y="4930504"/>
                <a:ext cx="531780" cy="531780"/>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22"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rgbClr val="1C50A2"/>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20" name="文本框 22"/>
            <p:cNvSpPr txBox="1"/>
            <p:nvPr/>
          </p:nvSpPr>
          <p:spPr>
            <a:xfrm>
              <a:off x="4925563" y="4750469"/>
              <a:ext cx="1392673" cy="229115"/>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1" dirty="0">
                  <a:solidFill>
                    <a:schemeClr val="bg1"/>
                  </a:solidFill>
                  <a:latin typeface="Arial" panose="020B0604020202020204"/>
                  <a:cs typeface="微软雅黑" panose="020B0503020204020204" charset="-122"/>
                  <a:sym typeface="Arial" panose="020B0604020202020204" pitchFamily="34" charset="0"/>
                </a:rPr>
                <a:t>学  号</a:t>
              </a:r>
              <a:r>
                <a:rPr kumimoji="0" lang="zh-CN" altLang="en-US"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a:t>
              </a:r>
              <a:r>
                <a:rPr kumimoji="0" lang="en-US" altLang="zh-CN"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2020022076</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3286" y="290670"/>
            <a:ext cx="2798379"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rPr>
              <a:t>研究内容</a:t>
            </a: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 name="矩形 1"/>
          <p:cNvSpPr/>
          <p:nvPr/>
        </p:nvSpPr>
        <p:spPr>
          <a:xfrm>
            <a:off x="4801870" y="5313045"/>
            <a:ext cx="3223260" cy="874407"/>
          </a:xfrm>
          <a:prstGeom prst="rect">
            <a:avLst/>
          </a:prstGeom>
          <a:solidFill>
            <a:schemeClr val="bg1"/>
          </a:solidFill>
          <a:ln w="19050">
            <a:solidFill>
              <a:schemeClr val="bg1">
                <a:lumMod val="65000"/>
              </a:schemeClr>
            </a:solidFill>
            <a:prstDash val="solid"/>
          </a:ln>
          <a:effectLst>
            <a:outerShdw blurRad="63500" sx="102000" sy="102000" algn="ctr" rotWithShape="0">
              <a:prstClr val="black">
                <a:alpha val="40000"/>
              </a:prstClr>
            </a:outerShdw>
          </a:effectLst>
        </p:spPr>
        <p:txBody>
          <a:bodyPr wrap="square">
            <a:spAutoFit/>
          </a:bodyPr>
          <a:lstStyle/>
          <a:p>
            <a:pPr algn="just">
              <a:lnSpc>
                <a:spcPct val="150000"/>
              </a:lnSpc>
            </a:pPr>
            <a:r>
              <a:rPr lang="zh-CN" altLang="en-US"/>
              <a:t>基于深度学习的两阶段</a:t>
            </a:r>
            <a:r>
              <a:rPr lang="en-US" altLang="zh-CN">
                <a:latin typeface="Times New Roman" panose="02020603050405020304" pitchFamily="18" charset="0"/>
                <a:cs typeface="Times New Roman" panose="02020603050405020304" pitchFamily="18" charset="0"/>
              </a:rPr>
              <a:t>DWI</a:t>
            </a:r>
            <a:r>
              <a:rPr lang="zh-CN" altLang="en-US"/>
              <a:t>图像鲁棒可逆水印算法</a:t>
            </a:r>
            <a:endParaRPr lang="zh-CN" altLang="en-US" spc="100" dirty="0">
              <a:latin typeface="微软雅黑" panose="020B0503020204020204" charset="-122"/>
              <a:ea typeface="微软雅黑" panose="020B0503020204020204" charset="-122"/>
            </a:endParaRPr>
          </a:p>
        </p:txBody>
      </p:sp>
      <p:sp>
        <p:nvSpPr>
          <p:cNvPr id="4" name="矩形 3"/>
          <p:cNvSpPr/>
          <p:nvPr/>
        </p:nvSpPr>
        <p:spPr>
          <a:xfrm>
            <a:off x="1584960" y="5313045"/>
            <a:ext cx="3033395" cy="874407"/>
          </a:xfrm>
          <a:prstGeom prst="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txBody>
          <a:bodyPr wrap="square">
            <a:spAutoFit/>
          </a:bodyPr>
          <a:lstStyle/>
          <a:p>
            <a:pPr algn="just">
              <a:lnSpc>
                <a:spcPct val="150000"/>
              </a:lnSpc>
            </a:pPr>
            <a:r>
              <a:rPr lang="zh-CN" altLang="en-US"/>
              <a:t>基于多尺度特征融合的</a:t>
            </a:r>
            <a:r>
              <a:rPr lang="en-US" altLang="zh-CN">
                <a:latin typeface="Times New Roman" panose="02020603050405020304" pitchFamily="18" charset="0"/>
                <a:cs typeface="Times New Roman" panose="02020603050405020304" pitchFamily="18" charset="0"/>
              </a:rPr>
              <a:t>DWI</a:t>
            </a:r>
            <a:r>
              <a:rPr lang="en-US" altLang="zh-CN"/>
              <a:t> </a:t>
            </a:r>
            <a:r>
              <a:rPr lang="zh-CN" altLang="en-US"/>
              <a:t>图像鲁棒零水印算法</a:t>
            </a:r>
            <a:endParaRPr lang="zh-CN" altLang="en-US" spc="100" dirty="0">
              <a:latin typeface="微软雅黑" panose="020B0503020204020204" charset="-122"/>
              <a:ea typeface="微软雅黑" panose="020B0503020204020204" charset="-122"/>
            </a:endParaRPr>
          </a:p>
        </p:txBody>
      </p:sp>
      <p:sp>
        <p:nvSpPr>
          <p:cNvPr id="5" name="矩形 4"/>
          <p:cNvSpPr/>
          <p:nvPr/>
        </p:nvSpPr>
        <p:spPr>
          <a:xfrm>
            <a:off x="1584960" y="1564005"/>
            <a:ext cx="6439535" cy="874407"/>
          </a:xfrm>
          <a:prstGeom prst="rect">
            <a:avLst/>
          </a:prstGeom>
          <a:solidFill>
            <a:schemeClr val="bg1"/>
          </a:solidFill>
          <a:ln w="19050">
            <a:solidFill>
              <a:schemeClr val="bg1"/>
            </a:solidFill>
          </a:ln>
          <a:effectLst>
            <a:outerShdw blurRad="63500" sx="102000" sy="102000" algn="ctr" rotWithShape="0">
              <a:prstClr val="black">
                <a:alpha val="40000"/>
              </a:prstClr>
            </a:outerShdw>
          </a:effectLst>
        </p:spPr>
        <p:txBody>
          <a:bodyPr wrap="square">
            <a:spAutoFit/>
          </a:bodyPr>
          <a:lstStyle/>
          <a:p>
            <a:pPr>
              <a:lnSpc>
                <a:spcPct val="150000"/>
              </a:lnSpc>
              <a:spcBef>
                <a:spcPts val="1200"/>
              </a:spcBef>
              <a:spcAft>
                <a:spcPts val="1200"/>
              </a:spcAft>
            </a:pPr>
            <a:r>
              <a:rPr lang="zh-CN" altLang="en-US" spc="100">
                <a:latin typeface="微软雅黑" panose="020B0503020204020204" charset="-122"/>
                <a:ea typeface="微软雅黑" panose="020B0503020204020204" charset="-122"/>
              </a:rPr>
              <a:t>现有的深度鲁棒水印算法的可视质量，鲁棒性，无损性无法满足</a:t>
            </a:r>
            <a:r>
              <a:rPr lang="en-US" altLang="zh-CN" spc="100">
                <a:latin typeface="Times New Roman" panose="02020603050405020304" pitchFamily="18" charset="0"/>
                <a:ea typeface="微软雅黑" panose="020B0503020204020204" charset="-122"/>
                <a:cs typeface="Times New Roman" panose="02020603050405020304" pitchFamily="18" charset="0"/>
              </a:rPr>
              <a:t>DWI</a:t>
            </a:r>
            <a:r>
              <a:rPr lang="zh-CN" altLang="en-US" spc="100">
                <a:latin typeface="微软雅黑" panose="020B0503020204020204" charset="-122"/>
                <a:ea typeface="微软雅黑" panose="020B0503020204020204" charset="-122"/>
              </a:rPr>
              <a:t>图像的需求。</a:t>
            </a:r>
            <a:endParaRPr lang="zh-CN" altLang="en-US" spc="100" dirty="0">
              <a:latin typeface="微软雅黑" panose="020B0503020204020204" charset="-122"/>
              <a:ea typeface="微软雅黑" panose="020B0503020204020204" charset="-122"/>
            </a:endParaRPr>
          </a:p>
        </p:txBody>
      </p:sp>
      <p:sp>
        <p:nvSpPr>
          <p:cNvPr id="6" name="矩形 5"/>
          <p:cNvSpPr/>
          <p:nvPr/>
        </p:nvSpPr>
        <p:spPr>
          <a:xfrm>
            <a:off x="1584960" y="3503295"/>
            <a:ext cx="6439535" cy="458715"/>
          </a:xfrm>
          <a:prstGeom prst="rect">
            <a:avLst/>
          </a:prstGeom>
          <a:solidFill>
            <a:schemeClr val="bg1"/>
          </a:solidFill>
          <a:ln w="19050">
            <a:solidFill>
              <a:schemeClr val="bg1">
                <a:lumMod val="75000"/>
              </a:schemeClr>
            </a:solidFill>
          </a:ln>
          <a:effectLst>
            <a:outerShdw blurRad="63500" sx="102000" sy="102000" algn="ctr" rotWithShape="0">
              <a:prstClr val="black">
                <a:alpha val="40000"/>
              </a:prstClr>
            </a:outerShdw>
          </a:effectLst>
        </p:spPr>
        <p:txBody>
          <a:bodyPr wrap="square">
            <a:spAutoFit/>
          </a:bodyPr>
          <a:lstStyle/>
          <a:p>
            <a:pPr>
              <a:lnSpc>
                <a:spcPct val="150000"/>
              </a:lnSpc>
              <a:spcBef>
                <a:spcPts val="1200"/>
              </a:spcBef>
              <a:spcAft>
                <a:spcPts val="1200"/>
              </a:spcAft>
            </a:pPr>
            <a:r>
              <a:rPr lang="zh-CN" altLang="en-US" spc="100" dirty="0">
                <a:latin typeface="微软雅黑" panose="020B0503020204020204" charset="-122"/>
                <a:ea typeface="微软雅黑" panose="020B0503020204020204" charset="-122"/>
              </a:rPr>
              <a:t>根据</a:t>
            </a:r>
            <a:r>
              <a:rPr lang="en-US" altLang="zh-CN" spc="100" dirty="0">
                <a:latin typeface="Times New Roman" panose="02020603050405020304" pitchFamily="18" charset="0"/>
                <a:ea typeface="微软雅黑" panose="020B0503020204020204" charset="-122"/>
                <a:cs typeface="Times New Roman" panose="02020603050405020304" pitchFamily="18" charset="0"/>
              </a:rPr>
              <a:t>DWI</a:t>
            </a:r>
            <a:r>
              <a:rPr lang="zh-CN" altLang="en-US" spc="100" dirty="0">
                <a:latin typeface="微软雅黑" panose="020B0503020204020204" charset="-122"/>
                <a:ea typeface="微软雅黑" panose="020B0503020204020204" charset="-122"/>
              </a:rPr>
              <a:t>图像的特点有针对性地设计深度鲁棒</a:t>
            </a:r>
            <a:r>
              <a:rPr lang="zh-CN" altLang="en-US" spc="100">
                <a:latin typeface="微软雅黑" panose="020B0503020204020204" charset="-122"/>
                <a:ea typeface="微软雅黑" panose="020B0503020204020204" charset="-122"/>
              </a:rPr>
              <a:t>水印框架。</a:t>
            </a:r>
            <a:endParaRPr lang="zh-CN" altLang="en-US" spc="100" dirty="0">
              <a:latin typeface="微软雅黑" panose="020B0503020204020204" charset="-122"/>
              <a:ea typeface="微软雅黑" panose="020B0503020204020204" charset="-122"/>
            </a:endParaRPr>
          </a:p>
        </p:txBody>
      </p:sp>
      <p:sp>
        <p:nvSpPr>
          <p:cNvPr id="11" name="下箭头 10"/>
          <p:cNvSpPr/>
          <p:nvPr/>
        </p:nvSpPr>
        <p:spPr>
          <a:xfrm>
            <a:off x="4610735" y="4533900"/>
            <a:ext cx="234950" cy="440055"/>
          </a:xfrm>
          <a:prstGeom prst="downArrow">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775051" y="4904722"/>
            <a:ext cx="2566175" cy="368300"/>
          </a:xfrm>
          <a:prstGeom prst="rect">
            <a:avLst/>
          </a:prstGeom>
          <a:noFill/>
        </p:spPr>
        <p:txBody>
          <a:bodyPr wrap="square" rtlCol="0">
            <a:spAutoFit/>
          </a:bodyPr>
          <a:lstStyle/>
          <a:p>
            <a:pPr algn="ctr"/>
            <a:r>
              <a:rPr lang="zh-CN" altLang="en-US" b="1" dirty="0">
                <a:latin typeface="+mj-ea"/>
                <a:ea typeface="+mj-ea"/>
                <a:cs typeface="+mj-ea"/>
              </a:rPr>
              <a:t>研究内容</a:t>
            </a:r>
            <a:r>
              <a:rPr lang="en-US" altLang="zh-CN" b="1" dirty="0">
                <a:latin typeface="+mj-ea"/>
                <a:ea typeface="+mj-ea"/>
                <a:cs typeface="+mj-ea"/>
              </a:rPr>
              <a:t>1</a:t>
            </a:r>
          </a:p>
        </p:txBody>
      </p:sp>
      <p:sp>
        <p:nvSpPr>
          <p:cNvPr id="13" name="文本框 12"/>
          <p:cNvSpPr txBox="1"/>
          <p:nvPr/>
        </p:nvSpPr>
        <p:spPr>
          <a:xfrm>
            <a:off x="4904025" y="4919327"/>
            <a:ext cx="3223156" cy="368300"/>
          </a:xfrm>
          <a:prstGeom prst="rect">
            <a:avLst/>
          </a:prstGeom>
          <a:noFill/>
        </p:spPr>
        <p:txBody>
          <a:bodyPr wrap="square" rtlCol="0">
            <a:spAutoFit/>
          </a:bodyPr>
          <a:lstStyle/>
          <a:p>
            <a:pPr algn="ctr"/>
            <a:r>
              <a:rPr lang="zh-CN" altLang="en-US" b="1" dirty="0">
                <a:latin typeface="+mj-ea"/>
                <a:ea typeface="+mj-ea"/>
                <a:cs typeface="+mj-ea"/>
              </a:rPr>
              <a:t>研究内容</a:t>
            </a:r>
            <a:r>
              <a:rPr lang="en-US" altLang="zh-CN" b="1" dirty="0">
                <a:latin typeface="+mj-ea"/>
                <a:ea typeface="+mj-ea"/>
                <a:cs typeface="+mj-ea"/>
              </a:rPr>
              <a:t>2</a:t>
            </a:r>
          </a:p>
        </p:txBody>
      </p:sp>
      <p:sp>
        <p:nvSpPr>
          <p:cNvPr id="14" name="文本框 13"/>
          <p:cNvSpPr txBox="1"/>
          <p:nvPr/>
        </p:nvSpPr>
        <p:spPr>
          <a:xfrm>
            <a:off x="2317686" y="1097606"/>
            <a:ext cx="4787327" cy="368300"/>
          </a:xfrm>
          <a:prstGeom prst="rect">
            <a:avLst/>
          </a:prstGeom>
          <a:noFill/>
        </p:spPr>
        <p:txBody>
          <a:bodyPr wrap="square" rtlCol="0">
            <a:spAutoFit/>
          </a:bodyPr>
          <a:lstStyle/>
          <a:p>
            <a:pPr algn="ctr"/>
            <a:r>
              <a:rPr lang="zh-CN" altLang="en-US" b="1" dirty="0">
                <a:latin typeface="+mj-ea"/>
                <a:ea typeface="+mj-ea"/>
              </a:rPr>
              <a:t>问题</a:t>
            </a:r>
          </a:p>
        </p:txBody>
      </p:sp>
      <p:sp>
        <p:nvSpPr>
          <p:cNvPr id="15" name="文本框 14"/>
          <p:cNvSpPr txBox="1"/>
          <p:nvPr/>
        </p:nvSpPr>
        <p:spPr>
          <a:xfrm>
            <a:off x="2353869" y="3107208"/>
            <a:ext cx="4787327" cy="368300"/>
          </a:xfrm>
          <a:prstGeom prst="rect">
            <a:avLst/>
          </a:prstGeom>
          <a:noFill/>
        </p:spPr>
        <p:txBody>
          <a:bodyPr wrap="square" rtlCol="0">
            <a:spAutoFit/>
          </a:bodyPr>
          <a:lstStyle/>
          <a:p>
            <a:pPr algn="ctr"/>
            <a:r>
              <a:rPr lang="zh-CN" altLang="en-US" b="1" dirty="0">
                <a:latin typeface="+mj-ea"/>
                <a:ea typeface="+mj-ea"/>
              </a:rPr>
              <a:t>研究方案</a:t>
            </a: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6262" y="1621309"/>
            <a:ext cx="2066698" cy="1454955"/>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2006" r="13046"/>
          <a:stretch>
            <a:fillRect/>
          </a:stretch>
        </p:blipFill>
        <p:spPr>
          <a:xfrm>
            <a:off x="9056262" y="3845872"/>
            <a:ext cx="2141621" cy="2095500"/>
          </a:xfrm>
          <a:prstGeom prst="rect">
            <a:avLst/>
          </a:prstGeom>
        </p:spPr>
      </p:pic>
      <p:sp>
        <p:nvSpPr>
          <p:cNvPr id="3" name="下箭头 2"/>
          <p:cNvSpPr/>
          <p:nvPr/>
        </p:nvSpPr>
        <p:spPr>
          <a:xfrm>
            <a:off x="4624070" y="2576195"/>
            <a:ext cx="234950" cy="440055"/>
          </a:xfrm>
          <a:prstGeom prst="downArrow">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1105" y="323850"/>
            <a:ext cx="7860030" cy="623227"/>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p>
          <a:p>
            <a:pPr marL="0" lvl="1" fontAlgn="auto">
              <a:lnSpc>
                <a:spcPct val="100000"/>
              </a:lnSpc>
            </a:pPr>
            <a:endParaRPr lang="zh-CN" altLang="en-US" b="1" dirty="0">
              <a:solidFill>
                <a:srgbClr val="414455"/>
              </a:solidFill>
              <a:latin typeface="微软雅黑" panose="020B0503020204020204" charset="-122"/>
            </a:endParaRP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7" name="对角圆角矩形 6"/>
          <p:cNvSpPr/>
          <p:nvPr/>
        </p:nvSpPr>
        <p:spPr>
          <a:xfrm>
            <a:off x="1756088" y="1228316"/>
            <a:ext cx="8679976" cy="1908784"/>
          </a:xfrm>
          <a:prstGeom prst="round2Diag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spc="100" dirty="0">
                <a:solidFill>
                  <a:schemeClr val="tx1"/>
                </a:solidFill>
                <a:latin typeface="+mn-ea"/>
                <a:cs typeface="+mn-ea"/>
              </a:rPr>
              <a:t>   </a:t>
            </a:r>
            <a:r>
              <a:rPr lang="zh-CN" altLang="en-US" b="1" spc="100" dirty="0">
                <a:solidFill>
                  <a:schemeClr val="tx1"/>
                </a:solidFill>
                <a:latin typeface="+mj-ea"/>
                <a:ea typeface="+mj-ea"/>
                <a:cs typeface="+mn-ea"/>
              </a:rPr>
              <a:t>针对问题：</a:t>
            </a:r>
            <a:endParaRPr lang="en-US" altLang="zh-CN" b="1" spc="100" dirty="0">
              <a:solidFill>
                <a:schemeClr val="tx1"/>
              </a:solidFill>
              <a:latin typeface="+mj-ea"/>
              <a:ea typeface="+mj-ea"/>
              <a:cs typeface="+mn-ea"/>
            </a:endParaRPr>
          </a:p>
          <a:p>
            <a:pPr marL="285750" indent="-285750">
              <a:lnSpc>
                <a:spcPct val="150000"/>
              </a:lnSpc>
              <a:buFont typeface="Arial" panose="020B0604020202020204" pitchFamily="34" charset="0"/>
              <a:buChar char="•"/>
            </a:pPr>
            <a:r>
              <a:rPr lang="en-US" altLang="zh-CN" spc="100" dirty="0">
                <a:solidFill>
                  <a:schemeClr val="tx1"/>
                </a:solidFill>
                <a:latin typeface="+mn-ea"/>
                <a:cs typeface="+mn-ea"/>
              </a:rPr>
              <a:t>DWI</a:t>
            </a:r>
            <a:r>
              <a:rPr lang="zh-CN" altLang="en-US" spc="100" dirty="0">
                <a:solidFill>
                  <a:schemeClr val="tx1"/>
                </a:solidFill>
                <a:latin typeface="+mn-ea"/>
                <a:cs typeface="+mn-ea"/>
              </a:rPr>
              <a:t>图像具有复杂的纹理边缘、更低的失真</a:t>
            </a:r>
            <a:r>
              <a:rPr lang="zh-CN" altLang="en-US" spc="100">
                <a:solidFill>
                  <a:schemeClr val="tx1"/>
                </a:solidFill>
                <a:latin typeface="+mn-ea"/>
                <a:cs typeface="+mn-ea"/>
              </a:rPr>
              <a:t>容忍度、更高的数据维度。</a:t>
            </a:r>
            <a:r>
              <a:rPr lang="zh-CN" altLang="zh-CN" spc="100">
                <a:solidFill>
                  <a:schemeClr val="tx1"/>
                </a:solidFill>
                <a:latin typeface="+mn-ea"/>
                <a:cs typeface="+mn-ea"/>
              </a:rPr>
              <a:t> </a:t>
            </a:r>
            <a:endParaRPr lang="en-US" altLang="zh-CN" kern="100" spc="100" dirty="0">
              <a:solidFill>
                <a:schemeClr val="tx1"/>
              </a:solidFill>
              <a:latin typeface="+mn-ea"/>
              <a:cs typeface="+mn-ea"/>
            </a:endParaRPr>
          </a:p>
          <a:p>
            <a:pPr marL="285750" indent="-285750">
              <a:lnSpc>
                <a:spcPct val="150000"/>
              </a:lnSpc>
              <a:buFont typeface="Arial" panose="020B0604020202020204" pitchFamily="34" charset="0"/>
              <a:buChar char="•"/>
            </a:pPr>
            <a:r>
              <a:rPr lang="zh-CN" altLang="zh-CN" spc="100">
                <a:solidFill>
                  <a:schemeClr val="tx1"/>
                </a:solidFill>
                <a:latin typeface="+mn-ea"/>
                <a:cs typeface="+mn-ea"/>
              </a:rPr>
              <a:t>现有的</a:t>
            </a:r>
            <a:r>
              <a:rPr lang="zh-CN" altLang="en-US" spc="100">
                <a:solidFill>
                  <a:schemeClr val="tx1"/>
                </a:solidFill>
                <a:latin typeface="+mn-ea"/>
                <a:cs typeface="+mn-ea"/>
              </a:rPr>
              <a:t>零</a:t>
            </a:r>
            <a:r>
              <a:rPr lang="zh-CN" altLang="zh-CN" spc="100">
                <a:solidFill>
                  <a:schemeClr val="tx1"/>
                </a:solidFill>
                <a:latin typeface="+mn-ea"/>
                <a:cs typeface="+mn-ea"/>
              </a:rPr>
              <a:t>水印</a:t>
            </a:r>
            <a:r>
              <a:rPr lang="zh-CN" altLang="en-US" spc="100">
                <a:solidFill>
                  <a:schemeClr val="tx1"/>
                </a:solidFill>
                <a:latin typeface="+mn-ea"/>
                <a:cs typeface="+mn-ea"/>
              </a:rPr>
              <a:t>算法无法</a:t>
            </a:r>
            <a:r>
              <a:rPr lang="zh-CN" altLang="en-US">
                <a:solidFill>
                  <a:schemeClr val="tx1"/>
                </a:solidFill>
              </a:rPr>
              <a:t>在满足均衡性，可区分性，鲁棒性，低存储容量的同时，对 </a:t>
            </a:r>
            <a:r>
              <a:rPr lang="en-US" altLang="zh-CN">
                <a:solidFill>
                  <a:schemeClr val="tx1"/>
                </a:solidFill>
              </a:rPr>
              <a:t>DWI </a:t>
            </a:r>
            <a:r>
              <a:rPr lang="zh-CN" altLang="en-US">
                <a:solidFill>
                  <a:schemeClr val="tx1"/>
                </a:solidFill>
              </a:rPr>
              <a:t>图像进行有效的版权保护。 </a:t>
            </a:r>
            <a:endParaRPr lang="zh-CN" altLang="en-US" spc="100" dirty="0">
              <a:solidFill>
                <a:schemeClr val="tx1"/>
              </a:solidFill>
              <a:latin typeface="+mn-ea"/>
              <a:cs typeface="+mn-ea"/>
            </a:endParaRPr>
          </a:p>
        </p:txBody>
      </p:sp>
      <p:sp>
        <p:nvSpPr>
          <p:cNvPr id="9" name="对角圆角矩形 8"/>
          <p:cNvSpPr/>
          <p:nvPr/>
        </p:nvSpPr>
        <p:spPr>
          <a:xfrm flipV="1">
            <a:off x="1755936" y="3552224"/>
            <a:ext cx="8679815" cy="2981926"/>
          </a:xfrm>
          <a:prstGeom prst="round2Diag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755936" y="3582252"/>
            <a:ext cx="8557147" cy="2951898"/>
          </a:xfrm>
          <a:prstGeom prst="rect">
            <a:avLst/>
          </a:prstGeom>
          <a:noFill/>
        </p:spPr>
        <p:txBody>
          <a:bodyPr wrap="square" rtlCol="0">
            <a:spAutoFit/>
          </a:bodyPr>
          <a:lstStyle/>
          <a:p>
            <a:pPr>
              <a:lnSpc>
                <a:spcPct val="150000"/>
              </a:lnSpc>
            </a:pPr>
            <a:r>
              <a:rPr lang="zh-CN" altLang="en-US" b="1" spc="100" dirty="0">
                <a:solidFill>
                  <a:schemeClr val="tx1"/>
                </a:solidFill>
                <a:latin typeface="+mn-ea"/>
                <a:cs typeface="+mn-ea"/>
              </a:rPr>
              <a:t>   </a:t>
            </a:r>
            <a:r>
              <a:rPr lang="zh-CN" altLang="en-US" b="1" spc="100" dirty="0">
                <a:solidFill>
                  <a:schemeClr val="tx1"/>
                </a:solidFill>
                <a:latin typeface="+mj-ea"/>
                <a:ea typeface="+mj-ea"/>
                <a:cs typeface="+mn-ea"/>
              </a:rPr>
              <a:t>提出</a:t>
            </a:r>
            <a:r>
              <a:rPr lang="zh-CN" altLang="en-US" b="1" spc="100">
                <a:solidFill>
                  <a:schemeClr val="tx1"/>
                </a:solidFill>
                <a:latin typeface="+mj-ea"/>
                <a:ea typeface="+mj-ea"/>
                <a:cs typeface="+mn-ea"/>
              </a:rPr>
              <a:t>算法：</a:t>
            </a:r>
            <a:endParaRPr lang="en-US" altLang="zh-CN" b="1" spc="100">
              <a:solidFill>
                <a:schemeClr val="tx1"/>
              </a:solidFill>
              <a:latin typeface="+mj-ea"/>
              <a:ea typeface="+mj-ea"/>
              <a:cs typeface="+mn-ea"/>
            </a:endParaRPr>
          </a:p>
          <a:p>
            <a:pPr marL="285750" indent="-285750">
              <a:lnSpc>
                <a:spcPct val="150000"/>
              </a:lnSpc>
              <a:buFont typeface="Arial" panose="020B0604020202020204" pitchFamily="34" charset="0"/>
              <a:buChar char="•"/>
            </a:pPr>
            <a:r>
              <a:rPr lang="zh-CN" altLang="zh-CN" spc="100">
                <a:solidFill>
                  <a:schemeClr val="tx1"/>
                </a:solidFill>
                <a:latin typeface="+mn-ea"/>
                <a:cs typeface="+mn-ea"/>
              </a:rPr>
              <a:t>提出</a:t>
            </a:r>
            <a:r>
              <a:rPr lang="zh-CN" altLang="en-US" spc="100">
                <a:solidFill>
                  <a:schemeClr val="tx1"/>
                </a:solidFill>
                <a:latin typeface="+mn-ea"/>
                <a:cs typeface="+mn-ea"/>
              </a:rPr>
              <a:t>使用</a:t>
            </a:r>
            <a:r>
              <a:rPr lang="zh-CN" altLang="en-US" spc="100">
                <a:latin typeface="+mn-ea"/>
                <a:cs typeface="+mn-ea"/>
              </a:rPr>
              <a:t>融合多尺度特征和注意力机制的无监督网络，能够有效地从原图像和受攻击图像中提取相似的鲁棒特征。</a:t>
            </a:r>
            <a:endParaRPr lang="en-US" altLang="zh-CN" spc="100">
              <a:latin typeface="+mn-ea"/>
              <a:cs typeface="+mn-ea"/>
            </a:endParaRPr>
          </a:p>
          <a:p>
            <a:pPr marL="285750" indent="-285750">
              <a:lnSpc>
                <a:spcPct val="150000"/>
              </a:lnSpc>
              <a:buFont typeface="Arial" panose="020B0604020202020204" pitchFamily="34" charset="0"/>
              <a:buChar char="•"/>
            </a:pPr>
            <a:r>
              <a:rPr lang="zh-CN" altLang="en-US" spc="100">
                <a:solidFill>
                  <a:schemeClr val="tx1"/>
                </a:solidFill>
                <a:latin typeface="+mn-ea"/>
                <a:cs typeface="+mn-ea"/>
              </a:rPr>
              <a:t>提出将先验知识</a:t>
            </a:r>
            <a:r>
              <a:rPr lang="en-US" altLang="zh-CN" spc="100">
                <a:solidFill>
                  <a:schemeClr val="tx1"/>
                </a:solidFill>
                <a:latin typeface="+mn-ea"/>
                <a:cs typeface="+mn-ea"/>
              </a:rPr>
              <a:t>(</a:t>
            </a:r>
            <a:r>
              <a:rPr lang="en-US" altLang="zh-CN" spc="100">
                <a:latin typeface="+mn-ea"/>
                <a:cs typeface="+mn-ea"/>
              </a:rPr>
              <a:t>LBP,GLCM,GRCM)</a:t>
            </a:r>
            <a:r>
              <a:rPr lang="zh-CN" altLang="en-US" spc="100">
                <a:latin typeface="+mn-ea"/>
                <a:cs typeface="+mn-ea"/>
              </a:rPr>
              <a:t>的特征输入到网络中，提高了零水印的可区分性。</a:t>
            </a:r>
            <a:endParaRPr lang="en-US" altLang="zh-CN" spc="100">
              <a:latin typeface="+mn-ea"/>
              <a:cs typeface="+mn-ea"/>
            </a:endParaRPr>
          </a:p>
          <a:p>
            <a:pPr marL="285750" indent="-285750">
              <a:lnSpc>
                <a:spcPct val="150000"/>
              </a:lnSpc>
              <a:buFont typeface="Arial" panose="020B0604020202020204" pitchFamily="34" charset="0"/>
              <a:buChar char="•"/>
            </a:pPr>
            <a:r>
              <a:rPr lang="zh-CN" altLang="en-US" spc="100">
                <a:latin typeface="+mn-ea"/>
                <a:cs typeface="+mn-ea"/>
              </a:rPr>
              <a:t>提出对提取的特征进行无监督聚类，选取关键切片构造零水印，有效降低存储容量。</a:t>
            </a:r>
            <a:endParaRPr lang="zh-CN" altLang="en-US" spc="100" dirty="0">
              <a:latin typeface="+mn-ea"/>
              <a:cs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网络框架</a:t>
            </a:r>
          </a:p>
        </p:txBody>
      </p:sp>
      <p:sp>
        <p:nvSpPr>
          <p:cNvPr id="50" name="文本框 49"/>
          <p:cNvSpPr txBox="1"/>
          <p:nvPr/>
        </p:nvSpPr>
        <p:spPr>
          <a:xfrm>
            <a:off x="7906408" y="4970145"/>
            <a:ext cx="1879987" cy="368300"/>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a:latin typeface="+mn-ea"/>
                <a:cs typeface="+mn-ea"/>
                <a:sym typeface="微软雅黑" panose="020B0503020204020204" charset="-122"/>
              </a:rPr>
              <a:t>3-1  </a:t>
            </a:r>
            <a:r>
              <a:rPr lang="zh-CN" altLang="en-US" sz="1600">
                <a:latin typeface="+mn-ea"/>
                <a:cs typeface="+mn-ea"/>
                <a:sym typeface="微软雅黑" panose="020B0503020204020204" charset="-122"/>
              </a:rPr>
              <a:t>网络框架图</a:t>
            </a:r>
            <a:r>
              <a:rPr lang="en-US" altLang="zh-CN">
                <a:latin typeface="+mn-ea"/>
                <a:cs typeface="+mn-ea"/>
                <a:sym typeface="微软雅黑" panose="020B0503020204020204" charset="-122"/>
              </a:rPr>
              <a:t> </a:t>
            </a:r>
            <a:endParaRPr lang="zh-CN" altLang="en-US" dirty="0">
              <a:latin typeface="+mn-ea"/>
              <a:cs typeface="+mn-ea"/>
              <a:sym typeface="微软雅黑" panose="020B0503020204020204" charset="-122"/>
            </a:endParaRPr>
          </a:p>
        </p:txBody>
      </p:sp>
      <p:sp>
        <p:nvSpPr>
          <p:cNvPr id="27" name="矩形 26"/>
          <p:cNvSpPr/>
          <p:nvPr/>
        </p:nvSpPr>
        <p:spPr>
          <a:xfrm>
            <a:off x="244475" y="2396490"/>
            <a:ext cx="5088890" cy="2988126"/>
          </a:xfrm>
          <a:prstGeom prst="rect">
            <a:avLst/>
          </a:prstGeom>
          <a:effectLst>
            <a:glow rad="635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a:spAutoFit/>
          </a:bodyPr>
          <a:lstStyle/>
          <a:p>
            <a:pPr marL="285750" indent="0" algn="just">
              <a:lnSpc>
                <a:spcPct val="150000"/>
              </a:lnSpc>
              <a:spcBef>
                <a:spcPts val="600"/>
              </a:spcBef>
              <a:buFont typeface="Wingdings" panose="05000000000000000000" charset="0"/>
              <a:buNone/>
            </a:pPr>
            <a:r>
              <a:rPr lang="zh-CN" altLang="en-US" b="1" spc="100" dirty="0">
                <a:latin typeface="微软雅黑" panose="020B0503020204020204" charset="-122"/>
                <a:ea typeface="微软雅黑" panose="020B0503020204020204" charset="-122"/>
                <a:sym typeface="+mn-ea"/>
              </a:rPr>
              <a:t>水印算法步骤：</a:t>
            </a:r>
            <a:endParaRPr lang="zh-CN" altLang="en-US" spc="100" dirty="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步骤</a:t>
            </a:r>
            <a:r>
              <a:rPr lang="en-US" altLang="zh-CN" sz="1600" spc="100">
                <a:latin typeface="微软雅黑" panose="020B0503020204020204" charset="-122"/>
                <a:ea typeface="微软雅黑" panose="020B0503020204020204" charset="-122"/>
                <a:cs typeface="+mn-ea"/>
                <a:sym typeface="+mn-ea"/>
              </a:rPr>
              <a:t>1</a:t>
            </a:r>
            <a:r>
              <a:rPr lang="zh-CN" altLang="en-US" sz="1600" spc="100">
                <a:latin typeface="微软雅黑" panose="020B0503020204020204" charset="-122"/>
                <a:ea typeface="微软雅黑" panose="020B0503020204020204" charset="-122"/>
                <a:cs typeface="+mn-ea"/>
                <a:sym typeface="+mn-ea"/>
              </a:rPr>
              <a:t>：使用随机攻击生成两个噪声图像；</a:t>
            </a:r>
            <a:endParaRPr lang="en-US" altLang="zh-CN" sz="1600" spc="10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步骤</a:t>
            </a:r>
            <a:r>
              <a:rPr lang="en-US" altLang="zh-CN" sz="1600" spc="100">
                <a:latin typeface="微软雅黑" panose="020B0503020204020204" charset="-122"/>
                <a:ea typeface="微软雅黑" panose="020B0503020204020204" charset="-122"/>
                <a:cs typeface="+mn-ea"/>
                <a:sym typeface="+mn-ea"/>
              </a:rPr>
              <a:t>2</a:t>
            </a:r>
            <a:r>
              <a:rPr lang="zh-CN" altLang="en-US" sz="1600" spc="100">
                <a:latin typeface="微软雅黑" panose="020B0503020204020204" charset="-122"/>
                <a:ea typeface="微软雅黑" panose="020B0503020204020204" charset="-122"/>
                <a:cs typeface="+mn-ea"/>
                <a:sym typeface="+mn-ea"/>
              </a:rPr>
              <a:t>：使用参数共享的</a:t>
            </a:r>
            <a:r>
              <a:rPr lang="en-US" altLang="zh-CN" sz="1600" spc="100">
                <a:latin typeface="微软雅黑" panose="020B0503020204020204" charset="-122"/>
                <a:ea typeface="微软雅黑" panose="020B0503020204020204" charset="-122"/>
                <a:cs typeface="+mn-ea"/>
                <a:sym typeface="+mn-ea"/>
              </a:rPr>
              <a:t>Encoder</a:t>
            </a:r>
            <a:r>
              <a:rPr lang="zh-CN" altLang="en-US" sz="1600" spc="100">
                <a:latin typeface="微软雅黑" panose="020B0503020204020204" charset="-122"/>
                <a:ea typeface="微软雅黑" panose="020B0503020204020204" charset="-122"/>
                <a:cs typeface="+mn-ea"/>
                <a:sym typeface="+mn-ea"/>
              </a:rPr>
              <a:t>从受攻击图像和原图像提取相似特征；</a:t>
            </a:r>
            <a:endParaRPr lang="en-US" altLang="zh-CN" sz="1600" spc="10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步骤</a:t>
            </a:r>
            <a:r>
              <a:rPr lang="en-US" altLang="zh-CN" sz="1600" spc="100">
                <a:latin typeface="微软雅黑" panose="020B0503020204020204" charset="-122"/>
                <a:ea typeface="微软雅黑" panose="020B0503020204020204" charset="-122"/>
                <a:cs typeface="+mn-ea"/>
                <a:sym typeface="+mn-ea"/>
              </a:rPr>
              <a:t>3</a:t>
            </a:r>
            <a:r>
              <a:rPr lang="zh-CN" altLang="en-US" sz="1600" spc="100">
                <a:latin typeface="微软雅黑" panose="020B0503020204020204" charset="-122"/>
                <a:ea typeface="微软雅黑" panose="020B0503020204020204" charset="-122"/>
                <a:cs typeface="+mn-ea"/>
                <a:sym typeface="+mn-ea"/>
              </a:rPr>
              <a:t>：使用投影模块进行特征的高维抽象；</a:t>
            </a:r>
            <a:endParaRPr lang="en-US" altLang="zh-CN" sz="1600" spc="10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步骤</a:t>
            </a:r>
            <a:r>
              <a:rPr lang="en-US" altLang="zh-CN" sz="1600" spc="100">
                <a:latin typeface="微软雅黑" panose="020B0503020204020204" charset="-122"/>
                <a:ea typeface="微软雅黑" panose="020B0503020204020204" charset="-122"/>
                <a:cs typeface="+mn-ea"/>
                <a:sym typeface="+mn-ea"/>
              </a:rPr>
              <a:t>4</a:t>
            </a:r>
            <a:r>
              <a:rPr lang="zh-CN" altLang="en-US" sz="1600" spc="100">
                <a:latin typeface="微软雅黑" panose="020B0503020204020204" charset="-122"/>
                <a:ea typeface="微软雅黑" panose="020B0503020204020204" charset="-122"/>
                <a:cs typeface="+mn-ea"/>
                <a:sym typeface="+mn-ea"/>
              </a:rPr>
              <a:t>：上层分支网络通过预测模块预测下层网络输出，保证特征的相似性；</a:t>
            </a:r>
            <a:endParaRPr lang="en-US" altLang="zh-CN" sz="1600" spc="100">
              <a:latin typeface="微软雅黑" panose="020B0503020204020204" charset="-122"/>
              <a:ea typeface="微软雅黑" panose="020B0503020204020204" charset="-122"/>
              <a:cs typeface="+mn-ea"/>
              <a:sym typeface="+mn-ea"/>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pic>
        <p:nvPicPr>
          <p:cNvPr id="4" name="图片 3">
            <a:extLst>
              <a:ext uri="{FF2B5EF4-FFF2-40B4-BE49-F238E27FC236}">
                <a16:creationId xmlns:a16="http://schemas.microsoft.com/office/drawing/2014/main" id="{18514152-8FC1-304B-5EA1-93C1BED83531}"/>
              </a:ext>
            </a:extLst>
          </p:cNvPr>
          <p:cNvPicPr>
            <a:picLocks noChangeAspect="1"/>
          </p:cNvPicPr>
          <p:nvPr/>
        </p:nvPicPr>
        <p:blipFill>
          <a:blip r:embed="rId2"/>
          <a:stretch>
            <a:fillRect/>
          </a:stretch>
        </p:blipFill>
        <p:spPr>
          <a:xfrm>
            <a:off x="5466715" y="2396490"/>
            <a:ext cx="6725285" cy="2592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先验知识特征</a:t>
            </a:r>
            <a:endParaRPr lang="zh-CN" altLang="en-US" sz="2400" b="1" dirty="0">
              <a:solidFill>
                <a:schemeClr val="bg1"/>
              </a:solidFill>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pic>
        <p:nvPicPr>
          <p:cNvPr id="9" name="图片 8">
            <a:extLst>
              <a:ext uri="{FF2B5EF4-FFF2-40B4-BE49-F238E27FC236}">
                <a16:creationId xmlns:a16="http://schemas.microsoft.com/office/drawing/2014/main" id="{771149FF-27CD-A77F-C6B0-6EF797C07603}"/>
              </a:ext>
            </a:extLst>
          </p:cNvPr>
          <p:cNvPicPr>
            <a:picLocks noChangeAspect="1"/>
          </p:cNvPicPr>
          <p:nvPr/>
        </p:nvPicPr>
        <p:blipFill>
          <a:blip r:embed="rId2"/>
          <a:stretch>
            <a:fillRect/>
          </a:stretch>
        </p:blipFill>
        <p:spPr>
          <a:xfrm>
            <a:off x="5032977" y="4772881"/>
            <a:ext cx="2508756" cy="935616"/>
          </a:xfrm>
          <a:prstGeom prst="rect">
            <a:avLst/>
          </a:prstGeom>
        </p:spPr>
      </p:pic>
      <p:pic>
        <p:nvPicPr>
          <p:cNvPr id="12" name="图片 11">
            <a:extLst>
              <a:ext uri="{FF2B5EF4-FFF2-40B4-BE49-F238E27FC236}">
                <a16:creationId xmlns:a16="http://schemas.microsoft.com/office/drawing/2014/main" id="{4C020C44-0C17-18CF-EB7E-02382651D3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281" y="2982329"/>
            <a:ext cx="3049145" cy="2709001"/>
          </a:xfrm>
          <a:prstGeom prst="rect">
            <a:avLst/>
          </a:prstGeom>
        </p:spPr>
      </p:pic>
      <p:pic>
        <p:nvPicPr>
          <p:cNvPr id="1026" name="图片 19">
            <a:extLst>
              <a:ext uri="{FF2B5EF4-FFF2-40B4-BE49-F238E27FC236}">
                <a16:creationId xmlns:a16="http://schemas.microsoft.com/office/drawing/2014/main" id="{98A5CC19-1826-ACD3-03D9-1CFED2767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9470" y="3401432"/>
            <a:ext cx="1988422" cy="91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a:extLst>
              <a:ext uri="{FF2B5EF4-FFF2-40B4-BE49-F238E27FC236}">
                <a16:creationId xmlns:a16="http://schemas.microsoft.com/office/drawing/2014/main" id="{32044C19-B6AC-CA22-ECAD-C3D93B788DD8}"/>
              </a:ext>
            </a:extLst>
          </p:cNvPr>
          <p:cNvSpPr txBox="1"/>
          <p:nvPr/>
        </p:nvSpPr>
        <p:spPr>
          <a:xfrm>
            <a:off x="4966423" y="4316781"/>
            <a:ext cx="2674516" cy="307777"/>
          </a:xfrm>
          <a:prstGeom prst="rect">
            <a:avLst/>
          </a:prstGeom>
          <a:noFill/>
        </p:spPr>
        <p:txBody>
          <a:bodyPr wrap="square">
            <a:spAutoFit/>
          </a:bodyPr>
          <a:lstStyle/>
          <a:p>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3-3  </a:t>
            </a:r>
            <a:r>
              <a:rPr lang="x-none" altLang="zh-CN" sz="1400">
                <a:latin typeface="+mn-ea"/>
                <a:cs typeface="+mn-ea"/>
              </a:rPr>
              <a:t>LBP</a:t>
            </a:r>
            <a:r>
              <a:rPr lang="zh-CN" altLang="zh-CN" sz="1400">
                <a:latin typeface="+mn-ea"/>
                <a:cs typeface="+mn-ea"/>
              </a:rPr>
              <a:t>和</a:t>
            </a:r>
            <a:r>
              <a:rPr lang="x-none" altLang="zh-CN" sz="1400">
                <a:latin typeface="+mn-ea"/>
                <a:cs typeface="+mn-ea"/>
              </a:rPr>
              <a:t>GRCM</a:t>
            </a:r>
            <a:r>
              <a:rPr lang="zh-CN" altLang="zh-CN" sz="1400">
                <a:latin typeface="+mn-ea"/>
                <a:cs typeface="+mn-ea"/>
              </a:rPr>
              <a:t>纹理</a:t>
            </a:r>
            <a:r>
              <a:rPr lang="zh-CN" altLang="en-US" sz="1400">
                <a:latin typeface="+mn-ea"/>
                <a:cs typeface="+mn-ea"/>
              </a:rPr>
              <a:t>特征</a:t>
            </a:r>
            <a:r>
              <a:rPr lang="zh-CN" altLang="zh-CN" sz="1400">
                <a:latin typeface="+mn-ea"/>
                <a:cs typeface="+mn-ea"/>
              </a:rPr>
              <a:t>图</a:t>
            </a:r>
          </a:p>
        </p:txBody>
      </p:sp>
      <p:sp>
        <p:nvSpPr>
          <p:cNvPr id="21" name="文本框 20">
            <a:extLst>
              <a:ext uri="{FF2B5EF4-FFF2-40B4-BE49-F238E27FC236}">
                <a16:creationId xmlns:a16="http://schemas.microsoft.com/office/drawing/2014/main" id="{D2E00D5D-4379-D80B-1380-187F40EEF999}"/>
              </a:ext>
            </a:extLst>
          </p:cNvPr>
          <p:cNvSpPr txBox="1"/>
          <p:nvPr/>
        </p:nvSpPr>
        <p:spPr>
          <a:xfrm>
            <a:off x="5206220" y="5691330"/>
            <a:ext cx="2162270" cy="307777"/>
          </a:xfrm>
          <a:prstGeom prst="rect">
            <a:avLst/>
          </a:prstGeom>
          <a:noFill/>
        </p:spPr>
        <p:txBody>
          <a:bodyPr wrap="square">
            <a:spAutoFit/>
          </a:bodyPr>
          <a:lstStyle/>
          <a:p>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3-4  GLCM</a:t>
            </a:r>
            <a:r>
              <a:rPr lang="zh-CN" altLang="zh-CN" sz="1400">
                <a:latin typeface="+mn-ea"/>
                <a:cs typeface="+mn-ea"/>
              </a:rPr>
              <a:t>纹理</a:t>
            </a:r>
            <a:r>
              <a:rPr lang="zh-CN" altLang="en-US" sz="1400">
                <a:latin typeface="+mn-ea"/>
                <a:cs typeface="+mn-ea"/>
              </a:rPr>
              <a:t>特征</a:t>
            </a:r>
            <a:r>
              <a:rPr lang="zh-CN" altLang="zh-CN" sz="1400">
                <a:latin typeface="+mn-ea"/>
                <a:cs typeface="+mn-ea"/>
              </a:rPr>
              <a:t>图</a:t>
            </a:r>
          </a:p>
        </p:txBody>
      </p:sp>
      <p:sp>
        <p:nvSpPr>
          <p:cNvPr id="22" name="文本框 21">
            <a:extLst>
              <a:ext uri="{FF2B5EF4-FFF2-40B4-BE49-F238E27FC236}">
                <a16:creationId xmlns:a16="http://schemas.microsoft.com/office/drawing/2014/main" id="{BFD982DA-9E28-F3BE-E5F3-74F98B769A58}"/>
              </a:ext>
            </a:extLst>
          </p:cNvPr>
          <p:cNvSpPr txBox="1"/>
          <p:nvPr/>
        </p:nvSpPr>
        <p:spPr>
          <a:xfrm>
            <a:off x="8190232" y="5691830"/>
            <a:ext cx="3127242" cy="307777"/>
          </a:xfrm>
          <a:prstGeom prst="rect">
            <a:avLst/>
          </a:prstGeom>
          <a:noFill/>
        </p:spPr>
        <p:txBody>
          <a:bodyPr wrap="square">
            <a:spAutoFit/>
          </a:bodyPr>
          <a:lstStyle/>
          <a:p>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3-5  Gabor</a:t>
            </a:r>
            <a:r>
              <a:rPr lang="zh-CN" altLang="en-US" sz="1400">
                <a:latin typeface="+mn-ea"/>
                <a:cs typeface="+mn-ea"/>
                <a:sym typeface="微软雅黑" panose="020B0503020204020204" charset="-122"/>
              </a:rPr>
              <a:t>小波的</a:t>
            </a:r>
            <a:r>
              <a:rPr lang="en-US" altLang="zh-CN" sz="1400">
                <a:latin typeface="+mn-ea"/>
                <a:cs typeface="+mn-ea"/>
                <a:sym typeface="微软雅黑" panose="020B0503020204020204" charset="-122"/>
              </a:rPr>
              <a:t>8</a:t>
            </a:r>
            <a:r>
              <a:rPr lang="zh-CN" altLang="en-US" sz="1400">
                <a:latin typeface="+mn-ea"/>
                <a:cs typeface="+mn-ea"/>
                <a:sym typeface="微软雅黑" panose="020B0503020204020204" charset="-122"/>
              </a:rPr>
              <a:t>方向</a:t>
            </a:r>
            <a:r>
              <a:rPr lang="en-US" altLang="zh-CN" sz="1400">
                <a:latin typeface="+mn-ea"/>
                <a:cs typeface="+mn-ea"/>
                <a:sym typeface="微软雅黑" panose="020B0503020204020204" charset="-122"/>
              </a:rPr>
              <a:t>5</a:t>
            </a:r>
            <a:r>
              <a:rPr lang="zh-CN" altLang="en-US" sz="1400">
                <a:latin typeface="+mn-ea"/>
                <a:cs typeface="+mn-ea"/>
                <a:sym typeface="微软雅黑" panose="020B0503020204020204" charset="-122"/>
              </a:rPr>
              <a:t>尺度分解</a:t>
            </a:r>
            <a:endParaRPr lang="zh-CN" altLang="zh-CN" sz="1400">
              <a:latin typeface="+mn-ea"/>
              <a:cs typeface="+mn-ea"/>
            </a:endParaRPr>
          </a:p>
        </p:txBody>
      </p:sp>
      <p:sp>
        <p:nvSpPr>
          <p:cNvPr id="23" name="矩形 22">
            <a:extLst>
              <a:ext uri="{FF2B5EF4-FFF2-40B4-BE49-F238E27FC236}">
                <a16:creationId xmlns:a16="http://schemas.microsoft.com/office/drawing/2014/main" id="{994A58A2-3DAF-53AA-A52D-DA88895CFE44}"/>
              </a:ext>
            </a:extLst>
          </p:cNvPr>
          <p:cNvSpPr/>
          <p:nvPr/>
        </p:nvSpPr>
        <p:spPr>
          <a:xfrm>
            <a:off x="710565" y="1979930"/>
            <a:ext cx="3698828" cy="4019177"/>
          </a:xfrm>
          <a:prstGeom prst="rect">
            <a:avLst/>
          </a:prstGeom>
          <a:ln w="12700" cmpd="sng">
            <a:noFill/>
            <a:prstDash val="sysDot"/>
          </a:ln>
          <a:effectLst/>
        </p:spPr>
        <p:txBody>
          <a:bodyPr wrap="square">
            <a:spAutoFit/>
          </a:bodyPr>
          <a:lstStyle/>
          <a:p>
            <a:pPr marL="285750" algn="just">
              <a:lnSpc>
                <a:spcPct val="150000"/>
              </a:lnSpc>
              <a:spcBef>
                <a:spcPts val="600"/>
              </a:spcBef>
            </a:pPr>
            <a:r>
              <a:rPr lang="zh-CN" altLang="en-US" b="1" spc="100">
                <a:latin typeface="+mj-ea"/>
                <a:ea typeface="+mj-ea"/>
                <a:cs typeface="+mn-ea"/>
                <a:sym typeface="+mn-ea"/>
              </a:rPr>
              <a:t>纹理特征</a:t>
            </a:r>
            <a:endParaRPr lang="zh-CN" altLang="en-US" b="1" spc="100" dirty="0">
              <a:latin typeface="+mj-ea"/>
              <a:ea typeface="+mj-ea"/>
              <a:cs typeface="+mn-ea"/>
              <a:sym typeface="+mn-ea"/>
            </a:endParaRPr>
          </a:p>
          <a:p>
            <a:pPr marL="285750" indent="284480" algn="just">
              <a:lnSpc>
                <a:spcPct val="150000"/>
              </a:lnSpc>
              <a:spcBef>
                <a:spcPts val="600"/>
              </a:spcBef>
              <a:buFont typeface="Wingdings" panose="05000000000000000000" charset="0"/>
              <a:buChar char="Ø"/>
            </a:pPr>
            <a:r>
              <a:rPr lang="zh-CN" altLang="zh-CN" sz="1600" spc="100">
                <a:latin typeface="微软雅黑" panose="020B0503020204020204" charset="-122"/>
                <a:ea typeface="微软雅黑" panose="020B0503020204020204" charset="-122"/>
                <a:cs typeface="+mn-ea"/>
              </a:rPr>
              <a:t>局部二值模式</a:t>
            </a:r>
            <a:r>
              <a:rPr lang="en-US" altLang="zh-CN" sz="1600" spc="100">
                <a:latin typeface="微软雅黑" panose="020B0503020204020204" charset="-122"/>
                <a:ea typeface="微软雅黑" panose="020B0503020204020204" charset="-122"/>
                <a:cs typeface="+mn-ea"/>
              </a:rPr>
              <a:t>(LBP)</a:t>
            </a:r>
            <a:r>
              <a:rPr lang="zh-CN" altLang="zh-CN" sz="1600" spc="100">
                <a:latin typeface="微软雅黑" panose="020B0503020204020204" charset="-122"/>
                <a:ea typeface="微软雅黑" panose="020B0503020204020204" charset="-122"/>
                <a:cs typeface="+mn-ea"/>
              </a:rPr>
              <a:t>算法提取图像的旋转不变的纹理特征</a:t>
            </a:r>
            <a:endParaRPr lang="en-US" altLang="zh-CN" sz="1600" spc="100">
              <a:latin typeface="微软雅黑" panose="020B0503020204020204" charset="-122"/>
              <a:ea typeface="微软雅黑" panose="020B0503020204020204" charset="-122"/>
              <a:cs typeface="+mn-ea"/>
            </a:endParaRPr>
          </a:p>
          <a:p>
            <a:pPr marL="285750" indent="284480" algn="just">
              <a:lnSpc>
                <a:spcPct val="150000"/>
              </a:lnSpc>
              <a:spcBef>
                <a:spcPts val="600"/>
              </a:spcBef>
              <a:buFont typeface="Wingdings" panose="05000000000000000000" charset="0"/>
              <a:buChar char="Ø"/>
            </a:pPr>
            <a:r>
              <a:rPr lang="zh-CN" altLang="zh-CN" sz="1600" spc="100">
                <a:latin typeface="微软雅黑" panose="020B0503020204020204" charset="-122"/>
                <a:ea typeface="微软雅黑" panose="020B0503020204020204" charset="-122"/>
                <a:cs typeface="+mn-ea"/>
              </a:rPr>
              <a:t>灰度共生矩阵</a:t>
            </a:r>
            <a:r>
              <a:rPr lang="en-US" altLang="zh-CN" sz="1600" spc="100">
                <a:latin typeface="微软雅黑" panose="020B0503020204020204" charset="-122"/>
                <a:ea typeface="微软雅黑" panose="020B0503020204020204" charset="-122"/>
                <a:cs typeface="+mn-ea"/>
              </a:rPr>
              <a:t>GLCM,</a:t>
            </a:r>
            <a:r>
              <a:rPr lang="zh-CN" altLang="zh-CN" sz="1600" spc="100">
                <a:latin typeface="微软雅黑" panose="020B0503020204020204" charset="-122"/>
                <a:ea typeface="微软雅黑" panose="020B0503020204020204" charset="-122"/>
                <a:cs typeface="+mn-ea"/>
              </a:rPr>
              <a:t> 它能够反应图像的灰度在相邻的方向、相邻的间隔、变化的幅度等方面的综合信息</a:t>
            </a:r>
            <a:endParaRPr lang="en-US" altLang="zh-CN" sz="1600" spc="100">
              <a:latin typeface="微软雅黑" panose="020B0503020204020204" charset="-122"/>
              <a:ea typeface="微软雅黑" panose="020B0503020204020204" charset="-122"/>
              <a:cs typeface="+mn-ea"/>
            </a:endParaRPr>
          </a:p>
          <a:p>
            <a:pPr marL="285750" indent="284480" algn="just">
              <a:lnSpc>
                <a:spcPct val="150000"/>
              </a:lnSpc>
              <a:spcBef>
                <a:spcPts val="600"/>
              </a:spcBef>
              <a:buFont typeface="Wingdings" panose="05000000000000000000" charset="0"/>
              <a:buChar char="Ø"/>
            </a:pPr>
            <a:r>
              <a:rPr lang="en-US" altLang="zh-CN" sz="1600" spc="100">
                <a:latin typeface="微软雅黑" panose="020B0503020204020204" charset="-122"/>
                <a:ea typeface="微软雅黑" panose="020B0503020204020204" charset="-122"/>
                <a:cs typeface="+mn-ea"/>
                <a:sym typeface="+mn-ea"/>
              </a:rPr>
              <a:t>Gabor</a:t>
            </a:r>
            <a:r>
              <a:rPr lang="zh-CN" altLang="en-US" sz="1600" spc="100">
                <a:latin typeface="微软雅黑" panose="020B0503020204020204" charset="-122"/>
                <a:ea typeface="微软雅黑" panose="020B0503020204020204" charset="-122"/>
                <a:cs typeface="+mn-ea"/>
                <a:sym typeface="+mn-ea"/>
              </a:rPr>
              <a:t>小波能够对图像进行不同方向和不同尺度的分解，构造区域协方差矩阵</a:t>
            </a:r>
            <a:r>
              <a:rPr lang="en-US" altLang="zh-CN" sz="1600" spc="100">
                <a:latin typeface="微软雅黑" panose="020B0503020204020204" charset="-122"/>
                <a:ea typeface="微软雅黑" panose="020B0503020204020204" charset="-122"/>
                <a:cs typeface="+mn-ea"/>
                <a:sym typeface="+mn-ea"/>
              </a:rPr>
              <a:t>RCM</a:t>
            </a:r>
            <a:endParaRPr lang="zh-CN" altLang="en-US" sz="1600" spc="100" dirty="0">
              <a:latin typeface="微软雅黑" panose="020B0503020204020204" charset="-122"/>
              <a:ea typeface="微软雅黑" panose="020B0503020204020204" charset="-122"/>
              <a:cs typeface="+mn-ea"/>
              <a:sym typeface="+mn-ea"/>
            </a:endParaRPr>
          </a:p>
        </p:txBody>
      </p:sp>
      <p:sp>
        <p:nvSpPr>
          <p:cNvPr id="26" name="Rectangle 4">
            <a:extLst>
              <a:ext uri="{FF2B5EF4-FFF2-40B4-BE49-F238E27FC236}">
                <a16:creationId xmlns:a16="http://schemas.microsoft.com/office/drawing/2014/main" id="{E8289914-CCF7-90F8-F2B9-8855F1F0689F}"/>
              </a:ext>
            </a:extLst>
          </p:cNvPr>
          <p:cNvSpPr>
            <a:spLocks noChangeArrowheads="1"/>
          </p:cNvSpPr>
          <p:nvPr/>
        </p:nvSpPr>
        <p:spPr bwMode="auto">
          <a:xfrm>
            <a:off x="5442858" y="9569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Picture 3">
            <a:extLst>
              <a:ext uri="{FF2B5EF4-FFF2-40B4-BE49-F238E27FC236}">
                <a16:creationId xmlns:a16="http://schemas.microsoft.com/office/drawing/2014/main" id="{5202AB65-F105-3A91-CB58-C19FD57DB58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2248" y="1945416"/>
            <a:ext cx="3382655" cy="726699"/>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F178FDD2-79F4-715E-6522-ECA60FFED01C}"/>
              </a:ext>
            </a:extLst>
          </p:cNvPr>
          <p:cNvSpPr txBox="1"/>
          <p:nvPr/>
        </p:nvSpPr>
        <p:spPr>
          <a:xfrm>
            <a:off x="5067156" y="2631307"/>
            <a:ext cx="2605095" cy="523220"/>
          </a:xfrm>
          <a:prstGeom prst="rect">
            <a:avLst/>
          </a:prstGeom>
          <a:noFill/>
        </p:spPr>
        <p:txBody>
          <a:bodyPr wrap="square">
            <a:spAutoFit/>
          </a:bodyPr>
          <a:lstStyle/>
          <a:p>
            <a:pPr algn="ctr"/>
            <a:r>
              <a:rPr lang="zh-CN" altLang="zh-CN" sz="1400">
                <a:latin typeface="+mn-ea"/>
                <a:cs typeface="+mn-ea"/>
              </a:rPr>
              <a:t>（</a:t>
            </a:r>
            <a:r>
              <a:rPr lang="en-US" altLang="zh-CN" sz="1400">
                <a:latin typeface="+mn-ea"/>
                <a:cs typeface="+mn-ea"/>
              </a:rPr>
              <a:t>a</a:t>
            </a:r>
            <a:r>
              <a:rPr lang="zh-CN" altLang="zh-CN" sz="1400">
                <a:latin typeface="+mn-ea"/>
                <a:cs typeface="+mn-ea"/>
              </a:rPr>
              <a:t>）</a:t>
            </a:r>
            <a:r>
              <a:rPr lang="en-US" altLang="zh-CN" sz="1400">
                <a:latin typeface="+mn-ea"/>
                <a:cs typeface="+mn-ea"/>
              </a:rPr>
              <a:t>CT             </a:t>
            </a:r>
            <a:r>
              <a:rPr lang="zh-CN" altLang="zh-CN" sz="1400">
                <a:latin typeface="+mn-ea"/>
                <a:cs typeface="+mn-ea"/>
              </a:rPr>
              <a:t>（</a:t>
            </a:r>
            <a:r>
              <a:rPr lang="en-US" altLang="zh-CN" sz="1400">
                <a:latin typeface="+mn-ea"/>
                <a:cs typeface="+mn-ea"/>
              </a:rPr>
              <a:t>b</a:t>
            </a:r>
            <a:r>
              <a:rPr lang="zh-CN" altLang="zh-CN" sz="1400">
                <a:latin typeface="+mn-ea"/>
                <a:cs typeface="+mn-ea"/>
              </a:rPr>
              <a:t>）</a:t>
            </a:r>
            <a:r>
              <a:rPr lang="en-US" altLang="zh-CN" sz="1400">
                <a:latin typeface="+mn-ea"/>
                <a:cs typeface="+mn-ea"/>
              </a:rPr>
              <a:t>MRI</a:t>
            </a:r>
            <a:endParaRPr lang="zh-CN" altLang="zh-CN" sz="1400">
              <a:latin typeface="+mn-ea"/>
              <a:cs typeface="+mn-ea"/>
            </a:endParaRPr>
          </a:p>
          <a:p>
            <a:pPr algn="ctr"/>
            <a:r>
              <a:rPr lang="zh-CN" altLang="zh-CN" sz="1400">
                <a:latin typeface="+mn-ea"/>
                <a:cs typeface="+mn-ea"/>
              </a:rPr>
              <a:t>图</a:t>
            </a:r>
            <a:r>
              <a:rPr lang="en-US" altLang="zh-CN" sz="1400">
                <a:latin typeface="+mn-ea"/>
                <a:cs typeface="+mn-ea"/>
              </a:rPr>
              <a:t>3-2  </a:t>
            </a:r>
            <a:r>
              <a:rPr lang="zh-CN" altLang="zh-CN" sz="1400">
                <a:latin typeface="+mn-ea"/>
                <a:cs typeface="+mn-ea"/>
              </a:rPr>
              <a:t>不同患者的</a:t>
            </a:r>
            <a:r>
              <a:rPr lang="en-US" altLang="zh-CN" sz="1400">
                <a:latin typeface="+mn-ea"/>
                <a:cs typeface="+mn-ea"/>
              </a:rPr>
              <a:t>CT</a:t>
            </a:r>
            <a:r>
              <a:rPr lang="zh-CN" altLang="zh-CN" sz="1400">
                <a:latin typeface="+mn-ea"/>
                <a:cs typeface="+mn-ea"/>
              </a:rPr>
              <a:t>和</a:t>
            </a:r>
            <a:r>
              <a:rPr lang="en-US" altLang="zh-CN" sz="1400">
                <a:latin typeface="+mn-ea"/>
                <a:cs typeface="+mn-ea"/>
              </a:rPr>
              <a:t>MRI</a:t>
            </a:r>
            <a:r>
              <a:rPr lang="zh-CN" altLang="zh-CN" sz="1400">
                <a:latin typeface="+mn-ea"/>
                <a:cs typeface="+mn-ea"/>
              </a:rPr>
              <a:t>图</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a:solidFill>
                  <a:schemeClr val="bg1"/>
                </a:solidFill>
              </a:rPr>
              <a:t>Encoder &amp; MLP</a:t>
            </a:r>
            <a:endParaRPr lang="zh-CN" altLang="en-US" sz="2400" b="1" dirty="0">
              <a:solidFill>
                <a:schemeClr val="bg1"/>
              </a:solidFill>
            </a:endParaRPr>
          </a:p>
        </p:txBody>
      </p:sp>
      <p:sp>
        <p:nvSpPr>
          <p:cNvPr id="50" name="文本框 49"/>
          <p:cNvSpPr txBox="1"/>
          <p:nvPr/>
        </p:nvSpPr>
        <p:spPr>
          <a:xfrm>
            <a:off x="7144885" y="6199035"/>
            <a:ext cx="2144030"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3-7 Encoder</a:t>
            </a:r>
            <a:r>
              <a:rPr lang="zh-CN" altLang="en-US" sz="1400">
                <a:latin typeface="+mn-ea"/>
                <a:cs typeface="+mn-ea"/>
                <a:sym typeface="微软雅黑" panose="020B0503020204020204" charset="-122"/>
              </a:rPr>
              <a:t>网络结构</a:t>
            </a:r>
            <a:endParaRPr lang="zh-CN" altLang="en-US" sz="1400" dirty="0">
              <a:latin typeface="+mn-ea"/>
              <a:cs typeface="+mn-ea"/>
              <a:sym typeface="微软雅黑" panose="020B0503020204020204" charset="-122"/>
            </a:endParaRPr>
          </a:p>
        </p:txBody>
      </p:sp>
      <p:sp>
        <p:nvSpPr>
          <p:cNvPr id="2" name="矩形 1"/>
          <p:cNvSpPr/>
          <p:nvPr/>
        </p:nvSpPr>
        <p:spPr>
          <a:xfrm>
            <a:off x="710565" y="1979930"/>
            <a:ext cx="3291205" cy="2911182"/>
          </a:xfrm>
          <a:prstGeom prst="rect">
            <a:avLst/>
          </a:prstGeom>
          <a:ln w="12700" cmpd="sng">
            <a:noFill/>
            <a:prstDash val="sysDot"/>
          </a:ln>
          <a:effectLst/>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a:latin typeface="+mj-ea"/>
                <a:ea typeface="+mj-ea"/>
                <a:cs typeface="+mn-ea"/>
                <a:sym typeface="+mn-ea"/>
              </a:rPr>
              <a:t>模块功能</a:t>
            </a: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使用空洞卷积获得图像多尺度的特征；</a:t>
            </a:r>
            <a:endParaRPr lang="en-US" altLang="zh-CN" sz="1600" spc="10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将先验知识特征与初步提取的特征进行融合；</a:t>
            </a:r>
            <a:endParaRPr lang="en-US" altLang="zh-CN" sz="1600" spc="10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使用通道注意力机制进行特征选择；</a:t>
            </a:r>
            <a:endParaRPr lang="en-US" altLang="zh-CN" sz="1600" spc="100">
              <a:latin typeface="微软雅黑" panose="020B0503020204020204" charset="-122"/>
              <a:ea typeface="微软雅黑" panose="020B0503020204020204" charset="-122"/>
              <a:cs typeface="+mn-ea"/>
              <a:sym typeface="+mn-ea"/>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pic>
        <p:nvPicPr>
          <p:cNvPr id="7" name="图片 6">
            <a:extLst>
              <a:ext uri="{FF2B5EF4-FFF2-40B4-BE49-F238E27FC236}">
                <a16:creationId xmlns:a16="http://schemas.microsoft.com/office/drawing/2014/main" id="{A1B0C845-2336-CF97-C9CE-5D1E473E8899}"/>
              </a:ext>
            </a:extLst>
          </p:cNvPr>
          <p:cNvPicPr>
            <a:picLocks noChangeAspect="1"/>
          </p:cNvPicPr>
          <p:nvPr/>
        </p:nvPicPr>
        <p:blipFill>
          <a:blip r:embed="rId2"/>
          <a:stretch>
            <a:fillRect/>
          </a:stretch>
        </p:blipFill>
        <p:spPr>
          <a:xfrm>
            <a:off x="5033517" y="3484789"/>
            <a:ext cx="6366766" cy="2724241"/>
          </a:xfrm>
          <a:prstGeom prst="rect">
            <a:avLst/>
          </a:prstGeom>
        </p:spPr>
      </p:pic>
      <p:pic>
        <p:nvPicPr>
          <p:cNvPr id="9" name="图片 8">
            <a:extLst>
              <a:ext uri="{FF2B5EF4-FFF2-40B4-BE49-F238E27FC236}">
                <a16:creationId xmlns:a16="http://schemas.microsoft.com/office/drawing/2014/main" id="{DD5E8D88-BD75-F2BD-3C30-B3CE979B4807}"/>
              </a:ext>
            </a:extLst>
          </p:cNvPr>
          <p:cNvPicPr>
            <a:picLocks noChangeAspect="1"/>
          </p:cNvPicPr>
          <p:nvPr/>
        </p:nvPicPr>
        <p:blipFill>
          <a:blip r:embed="rId3"/>
          <a:stretch>
            <a:fillRect/>
          </a:stretch>
        </p:blipFill>
        <p:spPr>
          <a:xfrm>
            <a:off x="6096000" y="1720215"/>
            <a:ext cx="4241800" cy="1371600"/>
          </a:xfrm>
          <a:prstGeom prst="rect">
            <a:avLst/>
          </a:prstGeom>
        </p:spPr>
      </p:pic>
      <p:sp>
        <p:nvSpPr>
          <p:cNvPr id="10" name="文本框 9">
            <a:extLst>
              <a:ext uri="{FF2B5EF4-FFF2-40B4-BE49-F238E27FC236}">
                <a16:creationId xmlns:a16="http://schemas.microsoft.com/office/drawing/2014/main" id="{3AD4C690-7809-8F96-3AAD-C7F9B65C2532}"/>
              </a:ext>
            </a:extLst>
          </p:cNvPr>
          <p:cNvSpPr txBox="1"/>
          <p:nvPr/>
        </p:nvSpPr>
        <p:spPr>
          <a:xfrm>
            <a:off x="7262926" y="3083379"/>
            <a:ext cx="1907948"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3-6  MLP</a:t>
            </a:r>
            <a:r>
              <a:rPr lang="zh-CN" altLang="en-US" sz="1400">
                <a:latin typeface="+mn-ea"/>
                <a:cs typeface="+mn-ea"/>
                <a:sym typeface="微软雅黑" panose="020B0503020204020204" charset="-122"/>
              </a:rPr>
              <a:t>网络结构</a:t>
            </a:r>
            <a:endParaRPr lang="zh-CN" altLang="en-US" sz="1400" dirty="0">
              <a:latin typeface="+mn-ea"/>
              <a:cs typeface="+mn-ea"/>
              <a:sym typeface="微软雅黑" panose="020B0503020204020204" charset="-122"/>
            </a:endParaRPr>
          </a:p>
        </p:txBody>
      </p:sp>
      <p:sp>
        <p:nvSpPr>
          <p:cNvPr id="13" name="矩形 12">
            <a:extLst>
              <a:ext uri="{FF2B5EF4-FFF2-40B4-BE49-F238E27FC236}">
                <a16:creationId xmlns:a16="http://schemas.microsoft.com/office/drawing/2014/main" id="{B10F0A54-2EF0-B38E-9C96-A8444FC09A12}"/>
              </a:ext>
            </a:extLst>
          </p:cNvPr>
          <p:cNvSpPr/>
          <p:nvPr/>
        </p:nvSpPr>
        <p:spPr>
          <a:xfrm>
            <a:off x="840000" y="4897332"/>
            <a:ext cx="3291205" cy="458908"/>
          </a:xfrm>
          <a:prstGeom prst="rect">
            <a:avLst/>
          </a:prstGeom>
          <a:ln w="12700" cmpd="sng">
            <a:noFill/>
            <a:prstDash val="sysDot"/>
          </a:ln>
          <a:effectLst/>
        </p:spPr>
        <p:txBody>
          <a:bodyPr wrap="square">
            <a:spAutoFit/>
          </a:bodyPr>
          <a:lstStyle/>
          <a:p>
            <a:pPr marL="285750" indent="0" algn="just" fontAlgn="auto">
              <a:lnSpc>
                <a:spcPct val="150000"/>
              </a:lnSpc>
              <a:spcBef>
                <a:spcPts val="600"/>
              </a:spcBef>
              <a:buFont typeface="Wingdings" panose="05000000000000000000" charset="0"/>
              <a:buNone/>
            </a:pPr>
            <a:r>
              <a:rPr lang="en-US" altLang="zh-CN" b="1" spc="100">
                <a:latin typeface="+mj-ea"/>
                <a:ea typeface="+mj-ea"/>
                <a:cs typeface="+mn-ea"/>
                <a:sym typeface="+mn-ea"/>
              </a:rPr>
              <a:t>Loss</a:t>
            </a:r>
          </a:p>
        </p:txBody>
      </p:sp>
      <p:graphicFrame>
        <p:nvGraphicFramePr>
          <p:cNvPr id="15" name="对象 14">
            <a:extLst>
              <a:ext uri="{FF2B5EF4-FFF2-40B4-BE49-F238E27FC236}">
                <a16:creationId xmlns:a16="http://schemas.microsoft.com/office/drawing/2014/main" id="{A4D3C5D1-8486-2AB3-83ED-076310CC9373}"/>
              </a:ext>
            </a:extLst>
          </p:cNvPr>
          <p:cNvGraphicFramePr>
            <a:graphicFrameLocks noChangeAspect="1"/>
          </p:cNvGraphicFramePr>
          <p:nvPr/>
        </p:nvGraphicFramePr>
        <p:xfrm>
          <a:off x="1039174" y="5434329"/>
          <a:ext cx="3168011" cy="1192893"/>
        </p:xfrm>
        <a:graphic>
          <a:graphicData uri="http://schemas.openxmlformats.org/presentationml/2006/ole">
            <mc:AlternateContent xmlns:mc="http://schemas.openxmlformats.org/markup-compatibility/2006">
              <mc:Choice xmlns:v="urn:schemas-microsoft-com:vml" Requires="v">
                <p:oleObj name="Equation" r:id="rId4" imgW="2057400" imgH="774360" progId="Equation.DSMT4">
                  <p:embed/>
                </p:oleObj>
              </mc:Choice>
              <mc:Fallback>
                <p:oleObj name="Equation" r:id="rId4" imgW="2057400" imgH="774360" progId="Equation.DSMT4">
                  <p:embed/>
                  <p:pic>
                    <p:nvPicPr>
                      <p:cNvPr id="15" name="对象 14">
                        <a:extLst>
                          <a:ext uri="{FF2B5EF4-FFF2-40B4-BE49-F238E27FC236}">
                            <a16:creationId xmlns:a16="http://schemas.microsoft.com/office/drawing/2014/main" id="{A4D3C5D1-8486-2AB3-83ED-076310CC9373}"/>
                          </a:ext>
                        </a:extLst>
                      </p:cNvPr>
                      <p:cNvPicPr/>
                      <p:nvPr/>
                    </p:nvPicPr>
                    <p:blipFill>
                      <a:blip r:embed="rId5"/>
                      <a:stretch>
                        <a:fillRect/>
                      </a:stretch>
                    </p:blipFill>
                    <p:spPr>
                      <a:xfrm>
                        <a:off x="1039174" y="5434329"/>
                        <a:ext cx="3168011" cy="1192893"/>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97371FDC-9E89-4C0D-AB62-4769B0DB5EA7}"/>
              </a:ext>
            </a:extLst>
          </p:cNvPr>
          <p:cNvSpPr txBox="1"/>
          <p:nvPr/>
        </p:nvSpPr>
        <p:spPr>
          <a:xfrm>
            <a:off x="4262814" y="5885974"/>
            <a:ext cx="666703" cy="396583"/>
          </a:xfrm>
          <a:prstGeom prst="rect">
            <a:avLst/>
          </a:prstGeom>
          <a:noFill/>
        </p:spPr>
        <p:txBody>
          <a:bodyPr wrap="square">
            <a:spAutoFit/>
          </a:bodyPr>
          <a:lstStyle/>
          <a:p>
            <a:pPr>
              <a:lnSpc>
                <a:spcPct val="120000"/>
              </a:lnSpc>
            </a:pPr>
            <a:r>
              <a:rPr lang="en-US" altLang="zh-CN" sz="1800">
                <a:latin typeface="+mn-ea"/>
              </a:rPr>
              <a:t>(3.1)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关键切片的选择</a:t>
            </a:r>
            <a:endParaRPr lang="zh-CN" altLang="en-US" sz="2400" b="1" dirty="0">
              <a:solidFill>
                <a:schemeClr val="bg1"/>
              </a:solidFill>
            </a:endParaRPr>
          </a:p>
        </p:txBody>
      </p:sp>
      <p:sp>
        <p:nvSpPr>
          <p:cNvPr id="2" name="矩形 1"/>
          <p:cNvSpPr/>
          <p:nvPr/>
        </p:nvSpPr>
        <p:spPr>
          <a:xfrm>
            <a:off x="680382" y="2065546"/>
            <a:ext cx="3453436" cy="3726789"/>
          </a:xfrm>
          <a:prstGeom prst="rect">
            <a:avLst/>
          </a:prstGeom>
        </p:spPr>
        <p:txBody>
          <a:bodyPr wrap="square">
            <a:spAutoFit/>
          </a:bodyPr>
          <a:lstStyle/>
          <a:p>
            <a:pPr marL="285750" algn="just">
              <a:lnSpc>
                <a:spcPct val="150000"/>
              </a:lnSpc>
              <a:spcBef>
                <a:spcPts val="600"/>
              </a:spcBef>
            </a:pPr>
            <a:r>
              <a:rPr lang="zh-CN" altLang="en-US" b="1" spc="100">
                <a:latin typeface="+mj-ea"/>
                <a:ea typeface="+mj-ea"/>
                <a:cs typeface="+mn-ea"/>
                <a:sym typeface="+mn-ea"/>
              </a:rPr>
              <a:t>算法流程</a:t>
            </a:r>
            <a:endParaRPr lang="en-US" altLang="zh-CN" b="1" spc="100">
              <a:latin typeface="+mj-ea"/>
              <a:ea typeface="+mj-ea"/>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使用预训练好的</a:t>
            </a:r>
            <a:r>
              <a:rPr lang="en-US" altLang="zh-CN" sz="1600" spc="100">
                <a:latin typeface="微软雅黑" panose="020B0503020204020204" charset="-122"/>
                <a:ea typeface="微软雅黑" panose="020B0503020204020204" charset="-122"/>
                <a:cs typeface="+mn-ea"/>
                <a:sym typeface="+mn-ea"/>
              </a:rPr>
              <a:t>Encoder</a:t>
            </a:r>
            <a:r>
              <a:rPr lang="zh-CN" altLang="en-US" sz="1600" spc="100">
                <a:latin typeface="微软雅黑" panose="020B0503020204020204" charset="-122"/>
                <a:ea typeface="微软雅黑" panose="020B0503020204020204" charset="-122"/>
                <a:cs typeface="+mn-ea"/>
                <a:sym typeface="+mn-ea"/>
              </a:rPr>
              <a:t>对图像进行特征提取；</a:t>
            </a:r>
            <a:endParaRPr lang="en-US" altLang="zh-CN" sz="1600" spc="10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使用</a:t>
            </a:r>
            <a:r>
              <a:rPr lang="en-US" altLang="zh-CN" sz="1600" spc="100">
                <a:latin typeface="微软雅黑" panose="020B0503020204020204" charset="-122"/>
                <a:ea typeface="微软雅黑" panose="020B0503020204020204" charset="-122"/>
                <a:cs typeface="+mn-ea"/>
                <a:sym typeface="+mn-ea"/>
              </a:rPr>
              <a:t>PCA</a:t>
            </a:r>
            <a:r>
              <a:rPr lang="zh-CN" altLang="en-US" sz="1600" spc="100">
                <a:latin typeface="微软雅黑" panose="020B0503020204020204" charset="-122"/>
                <a:ea typeface="微软雅黑" panose="020B0503020204020204" charset="-122"/>
                <a:cs typeface="+mn-ea"/>
                <a:sym typeface="+mn-ea"/>
              </a:rPr>
              <a:t>对特征向量进行降维；</a:t>
            </a:r>
            <a:endParaRPr lang="en-US" altLang="zh-CN" sz="1600" spc="10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使用</a:t>
            </a:r>
            <a:r>
              <a:rPr lang="en-US" altLang="zh-CN" sz="1600" spc="100">
                <a:latin typeface="微软雅黑" panose="020B0503020204020204" charset="-122"/>
                <a:ea typeface="微软雅黑" panose="020B0503020204020204" charset="-122"/>
                <a:cs typeface="+mn-ea"/>
                <a:sym typeface="+mn-ea"/>
              </a:rPr>
              <a:t>K-means++</a:t>
            </a:r>
            <a:r>
              <a:rPr lang="zh-CN" altLang="en-US" sz="1600" spc="100">
                <a:latin typeface="微软雅黑" panose="020B0503020204020204" charset="-122"/>
                <a:ea typeface="微软雅黑" panose="020B0503020204020204" charset="-122"/>
                <a:cs typeface="+mn-ea"/>
                <a:sym typeface="+mn-ea"/>
              </a:rPr>
              <a:t>对降维后的特征向量进行聚类；</a:t>
            </a:r>
            <a:endParaRPr lang="en-US" altLang="zh-CN" sz="1600" spc="10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从每一个类别中选取关键切片。</a:t>
            </a:r>
            <a:endParaRPr lang="zh-CN" altLang="en-US" sz="1600" spc="100" dirty="0">
              <a:latin typeface="微软雅黑" panose="020B0503020204020204" charset="-122"/>
              <a:ea typeface="微软雅黑" panose="020B0503020204020204" charset="-122"/>
              <a:cs typeface="+mn-ea"/>
              <a:sym typeface="+mn-ea"/>
            </a:endParaRPr>
          </a:p>
        </p:txBody>
      </p:sp>
      <p:sp>
        <p:nvSpPr>
          <p:cNvPr id="4"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grpSp>
        <p:nvGrpSpPr>
          <p:cNvPr id="11" name="组合 10">
            <a:extLst>
              <a:ext uri="{FF2B5EF4-FFF2-40B4-BE49-F238E27FC236}">
                <a16:creationId xmlns:a16="http://schemas.microsoft.com/office/drawing/2014/main" id="{7834C7F6-7E6E-C975-E1B6-8B0CF896313B}"/>
              </a:ext>
            </a:extLst>
          </p:cNvPr>
          <p:cNvGrpSpPr/>
          <p:nvPr/>
        </p:nvGrpSpPr>
        <p:grpSpPr>
          <a:xfrm>
            <a:off x="4527181" y="1938968"/>
            <a:ext cx="6660816" cy="3725690"/>
            <a:chOff x="5232577" y="1938968"/>
            <a:chExt cx="6660816" cy="3725690"/>
          </a:xfrm>
        </p:grpSpPr>
        <p:sp>
          <p:nvSpPr>
            <p:cNvPr id="50" name="文本框 49"/>
            <p:cNvSpPr txBox="1"/>
            <p:nvPr/>
          </p:nvSpPr>
          <p:spPr>
            <a:xfrm>
              <a:off x="7336664" y="3466011"/>
              <a:ext cx="2300605"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3-8  </a:t>
              </a:r>
              <a:r>
                <a:rPr lang="zh-CN" altLang="en-US" sz="1400">
                  <a:latin typeface="+mn-ea"/>
                  <a:cs typeface="+mn-ea"/>
                  <a:sym typeface="微软雅黑" panose="020B0503020204020204" charset="-122"/>
                </a:rPr>
                <a:t>关键切片的选择</a:t>
              </a:r>
              <a:endParaRPr lang="zh-CN" altLang="en-US" sz="1400" dirty="0">
                <a:latin typeface="+mn-ea"/>
                <a:cs typeface="+mn-ea"/>
                <a:sym typeface="微软雅黑" panose="020B0503020204020204" charset="-122"/>
              </a:endParaRPr>
            </a:p>
          </p:txBody>
        </p:sp>
        <p:pic>
          <p:nvPicPr>
            <p:cNvPr id="3" name="图片 2">
              <a:extLst>
                <a:ext uri="{FF2B5EF4-FFF2-40B4-BE49-F238E27FC236}">
                  <a16:creationId xmlns:a16="http://schemas.microsoft.com/office/drawing/2014/main" id="{9EC8143C-7AEA-E9AE-E4DE-385B16872F5B}"/>
                </a:ext>
              </a:extLst>
            </p:cNvPr>
            <p:cNvPicPr>
              <a:picLocks noChangeAspect="1"/>
            </p:cNvPicPr>
            <p:nvPr/>
          </p:nvPicPr>
          <p:blipFill>
            <a:blip r:embed="rId2"/>
            <a:stretch>
              <a:fillRect/>
            </a:stretch>
          </p:blipFill>
          <p:spPr>
            <a:xfrm>
              <a:off x="5232577" y="1938968"/>
              <a:ext cx="6660816" cy="1527043"/>
            </a:xfrm>
            <a:prstGeom prst="rect">
              <a:avLst/>
            </a:prstGeom>
          </p:spPr>
        </p:pic>
        <p:graphicFrame>
          <p:nvGraphicFramePr>
            <p:cNvPr id="6" name="对象 5">
              <a:extLst>
                <a:ext uri="{FF2B5EF4-FFF2-40B4-BE49-F238E27FC236}">
                  <a16:creationId xmlns:a16="http://schemas.microsoft.com/office/drawing/2014/main" id="{85CC8F35-6C87-F05B-2909-95E9EF7B8505}"/>
                </a:ext>
              </a:extLst>
            </p:cNvPr>
            <p:cNvGraphicFramePr>
              <a:graphicFrameLocks noChangeAspect="1"/>
            </p:cNvGraphicFramePr>
            <p:nvPr>
              <p:extLst>
                <p:ext uri="{D42A27DB-BD31-4B8C-83A1-F6EECF244321}">
                  <p14:modId xmlns:p14="http://schemas.microsoft.com/office/powerpoint/2010/main" val="3663669008"/>
                </p:ext>
              </p:extLst>
            </p:nvPr>
          </p:nvGraphicFramePr>
          <p:xfrm>
            <a:off x="5232577" y="4617487"/>
            <a:ext cx="3453436" cy="1047171"/>
          </p:xfrm>
          <a:graphic>
            <a:graphicData uri="http://schemas.openxmlformats.org/presentationml/2006/ole">
              <mc:AlternateContent xmlns:mc="http://schemas.openxmlformats.org/markup-compatibility/2006">
                <mc:Choice xmlns:v="urn:schemas-microsoft-com:vml" Requires="v">
                  <p:oleObj name="Equation" r:id="rId3" imgW="1968480" imgH="596880" progId="Equation.DSMT4">
                    <p:embed/>
                  </p:oleObj>
                </mc:Choice>
                <mc:Fallback>
                  <p:oleObj name="Equation" r:id="rId3" imgW="1968480" imgH="596880" progId="Equation.DSMT4">
                    <p:embed/>
                    <p:pic>
                      <p:nvPicPr>
                        <p:cNvPr id="0" name=""/>
                        <p:cNvPicPr/>
                        <p:nvPr/>
                      </p:nvPicPr>
                      <p:blipFill>
                        <a:blip r:embed="rId4"/>
                        <a:stretch>
                          <a:fillRect/>
                        </a:stretch>
                      </p:blipFill>
                      <p:spPr>
                        <a:xfrm>
                          <a:off x="5232577" y="4617487"/>
                          <a:ext cx="3453436" cy="1047171"/>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97852A24-9997-A2AB-4080-E673B327A2BB}"/>
                </a:ext>
              </a:extLst>
            </p:cNvPr>
            <p:cNvSpPr txBox="1"/>
            <p:nvPr/>
          </p:nvSpPr>
          <p:spPr>
            <a:xfrm>
              <a:off x="5232577" y="4134265"/>
              <a:ext cx="5187849" cy="338554"/>
            </a:xfrm>
            <a:prstGeom prst="rect">
              <a:avLst/>
            </a:prstGeom>
            <a:noFill/>
          </p:spPr>
          <p:txBody>
            <a:bodyPr wrap="square">
              <a:spAutoFit/>
            </a:bodyPr>
            <a:lstStyle/>
            <a:p>
              <a:pPr algn="just"/>
              <a:r>
                <a:rPr lang="zh-CN" altLang="zh-CN" sz="1600" spc="100">
                  <a:latin typeface="微软雅黑" panose="020B0503020204020204" charset="-122"/>
                  <a:ea typeface="微软雅黑" panose="020B0503020204020204" charset="-122"/>
                  <a:cs typeface="+mn-ea"/>
                </a:rPr>
                <a:t>选择每个类别中</a:t>
              </a:r>
              <a:r>
                <a:rPr lang="en-US" altLang="zh-CN" sz="1600" spc="100">
                  <a:latin typeface="微软雅黑" panose="020B0503020204020204" charset="-122"/>
                  <a:ea typeface="微软雅黑" panose="020B0503020204020204" charset="-122"/>
                  <a:cs typeface="+mn-ea"/>
                </a:rPr>
                <a:t>ROI</a:t>
              </a:r>
              <a:r>
                <a:rPr lang="zh-CN" altLang="zh-CN" sz="1600" spc="100">
                  <a:latin typeface="微软雅黑" panose="020B0503020204020204" charset="-122"/>
                  <a:ea typeface="微软雅黑" panose="020B0503020204020204" charset="-122"/>
                  <a:cs typeface="+mn-ea"/>
                </a:rPr>
                <a:t>区域最大的切片作为关键切片</a:t>
              </a:r>
              <a:r>
                <a:rPr lang="zh-CN" altLang="en-US" sz="1600" kern="100" spc="100">
                  <a:latin typeface="Times New Roman" panose="02020603050405020304" pitchFamily="18" charset="0"/>
                  <a:ea typeface="宋体" panose="02010600030101010101" pitchFamily="2" charset="-122"/>
                  <a:cs typeface="+mn-ea"/>
                </a:rPr>
                <a:t>：</a:t>
              </a:r>
              <a:endParaRPr lang="zh-CN" altLang="zh-CN" sz="1800" kern="100">
                <a:effectLst/>
                <a:latin typeface="Times New Roman" panose="02020603050405020304" pitchFamily="18" charset="0"/>
                <a:ea typeface="宋体" panose="02010600030101010101" pitchFamily="2" charset="-122"/>
              </a:endParaRPr>
            </a:p>
          </p:txBody>
        </p:sp>
      </p:grpSp>
      <p:sp>
        <p:nvSpPr>
          <p:cNvPr id="12" name="文本框 11">
            <a:extLst>
              <a:ext uri="{FF2B5EF4-FFF2-40B4-BE49-F238E27FC236}">
                <a16:creationId xmlns:a16="http://schemas.microsoft.com/office/drawing/2014/main" id="{77EDC793-0291-5484-A1A5-5215CC0F7842}"/>
              </a:ext>
            </a:extLst>
          </p:cNvPr>
          <p:cNvSpPr txBox="1"/>
          <p:nvPr/>
        </p:nvSpPr>
        <p:spPr>
          <a:xfrm>
            <a:off x="8154565" y="4959355"/>
            <a:ext cx="666703" cy="396583"/>
          </a:xfrm>
          <a:prstGeom prst="rect">
            <a:avLst/>
          </a:prstGeom>
          <a:noFill/>
        </p:spPr>
        <p:txBody>
          <a:bodyPr wrap="square">
            <a:spAutoFit/>
          </a:bodyPr>
          <a:lstStyle/>
          <a:p>
            <a:pPr>
              <a:lnSpc>
                <a:spcPct val="120000"/>
              </a:lnSpc>
            </a:pPr>
            <a:r>
              <a:rPr lang="en-US" altLang="zh-CN" sz="1800">
                <a:latin typeface="+mn-ea"/>
              </a:rPr>
              <a:t>(3.2)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零水印的构造</a:t>
            </a:r>
            <a:endParaRPr lang="zh-CN" altLang="en-US" sz="2400" b="1" dirty="0">
              <a:solidFill>
                <a:schemeClr val="bg1"/>
              </a:solidFill>
            </a:endParaRPr>
          </a:p>
        </p:txBody>
      </p:sp>
      <p:sp>
        <p:nvSpPr>
          <p:cNvPr id="4"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pic>
        <p:nvPicPr>
          <p:cNvPr id="12" name="图片 11">
            <a:extLst>
              <a:ext uri="{FF2B5EF4-FFF2-40B4-BE49-F238E27FC236}">
                <a16:creationId xmlns:a16="http://schemas.microsoft.com/office/drawing/2014/main" id="{612A24E9-471E-BF81-9075-86A84C37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916" y="2065546"/>
            <a:ext cx="5290834" cy="3454346"/>
          </a:xfrm>
          <a:prstGeom prst="rect">
            <a:avLst/>
          </a:prstGeom>
        </p:spPr>
      </p:pic>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25919800-1185-D492-CDD8-A7167407B57E}"/>
                  </a:ext>
                </a:extLst>
              </p:cNvPr>
              <p:cNvSpPr/>
              <p:nvPr/>
            </p:nvSpPr>
            <p:spPr>
              <a:xfrm>
                <a:off x="710379" y="2065546"/>
                <a:ext cx="4427678" cy="4095673"/>
              </a:xfrm>
              <a:prstGeom prst="rect">
                <a:avLst/>
              </a:prstGeom>
            </p:spPr>
            <p:txBody>
              <a:bodyPr wrap="square">
                <a:spAutoFit/>
              </a:bodyPr>
              <a:lstStyle/>
              <a:p>
                <a:pPr marL="285750" algn="just">
                  <a:lnSpc>
                    <a:spcPct val="150000"/>
                  </a:lnSpc>
                  <a:spcBef>
                    <a:spcPts val="600"/>
                  </a:spcBef>
                </a:pPr>
                <a:r>
                  <a:rPr lang="zh-CN" altLang="en-US" b="1" spc="100">
                    <a:latin typeface="+mj-ea"/>
                    <a:ea typeface="+mj-ea"/>
                    <a:cs typeface="+mn-ea"/>
                  </a:rPr>
                  <a:t>算法流程</a:t>
                </a:r>
                <a:endParaRPr lang="en-US" altLang="zh-CN" b="1" spc="100">
                  <a:latin typeface="+mj-ea"/>
                  <a:ea typeface="+mj-ea"/>
                  <a:cs typeface="+mn-ea"/>
                </a:endParaRPr>
              </a:p>
              <a:p>
                <a:pPr marL="285750" indent="284480" algn="just">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rPr>
                  <a:t>根据混沌</a:t>
                </a:r>
                <a:r>
                  <a:rPr lang="en-US" altLang="zh-CN" sz="1600" spc="100">
                    <a:latin typeface="微软雅黑" panose="020B0503020204020204" charset="-122"/>
                    <a:ea typeface="微软雅黑" panose="020B0503020204020204" charset="-122"/>
                    <a:cs typeface="+mn-ea"/>
                  </a:rPr>
                  <a:t>Logistic</a:t>
                </a:r>
                <a:r>
                  <a:rPr lang="zh-CN" altLang="en-US" sz="1600" spc="100">
                    <a:latin typeface="微软雅黑" panose="020B0503020204020204" charset="-122"/>
                    <a:ea typeface="微软雅黑" panose="020B0503020204020204" charset="-122"/>
                    <a:cs typeface="+mn-ea"/>
                  </a:rPr>
                  <a:t>映射生成两个无序序列，密钥为</a:t>
                </a:r>
                <a14:m>
                  <m:oMath xmlns:m="http://schemas.openxmlformats.org/officeDocument/2006/math">
                    <m:sSub>
                      <m:sSubPr>
                        <m:ctrlPr>
                          <a:rPr lang="en-US" altLang="zh-CN" sz="1600" i="1" spc="100">
                            <a:latin typeface="Cambria Math" panose="02040503050406030204" pitchFamily="18" charset="0"/>
                            <a:ea typeface="微软雅黑" panose="020B0503020204020204" charset="-122"/>
                            <a:cs typeface="+mn-ea"/>
                          </a:rPr>
                        </m:ctrlPr>
                      </m:sSubPr>
                      <m:e>
                        <m:r>
                          <a:rPr lang="en-US" altLang="zh-CN" sz="1600" spc="100">
                            <a:latin typeface="Cambria Math" panose="02040503050406030204" pitchFamily="18" charset="0"/>
                            <a:ea typeface="微软雅黑" panose="020B0503020204020204" charset="-122"/>
                            <a:cs typeface="+mn-ea"/>
                          </a:rPr>
                          <m:t>𝐾</m:t>
                        </m:r>
                      </m:e>
                      <m:sub>
                        <m:r>
                          <a:rPr lang="en-US" altLang="zh-CN" sz="1600" spc="100">
                            <a:latin typeface="Cambria Math" panose="02040503050406030204" pitchFamily="18" charset="0"/>
                            <a:ea typeface="微软雅黑" panose="020B0503020204020204" charset="-122"/>
                            <a:cs typeface="+mn-ea"/>
                          </a:rPr>
                          <m:t>𝐴</m:t>
                        </m:r>
                      </m:sub>
                    </m:sSub>
                    <m:r>
                      <a:rPr lang="en-US" altLang="zh-CN" sz="1600" spc="100">
                        <a:latin typeface="Cambria Math" panose="02040503050406030204" pitchFamily="18" charset="0"/>
                        <a:ea typeface="微软雅黑" panose="020B0503020204020204" charset="-122"/>
                        <a:cs typeface="+mn-ea"/>
                      </a:rPr>
                      <m:t>,</m:t>
                    </m:r>
                  </m:oMath>
                </a14:m>
                <a:r>
                  <a:rPr lang="en-US" altLang="zh-CN" sz="1600" spc="100">
                    <a:latin typeface="微软雅黑" panose="020B0503020204020204" charset="-122"/>
                    <a:ea typeface="微软雅黑" panose="020B0503020204020204" charset="-122"/>
                    <a:cs typeface="+mn-ea"/>
                  </a:rPr>
                  <a:t> </a:t>
                </a:r>
                <a14:m>
                  <m:oMath xmlns:m="http://schemas.openxmlformats.org/officeDocument/2006/math">
                    <m:sSub>
                      <m:sSubPr>
                        <m:ctrlPr>
                          <a:rPr lang="en-US" altLang="zh-CN" sz="1600" i="1" spc="100">
                            <a:latin typeface="Cambria Math" panose="02040503050406030204" pitchFamily="18" charset="0"/>
                            <a:ea typeface="微软雅黑" panose="020B0503020204020204" charset="-122"/>
                            <a:cs typeface="+mn-ea"/>
                          </a:rPr>
                        </m:ctrlPr>
                      </m:sSubPr>
                      <m:e>
                        <m:r>
                          <a:rPr lang="en-US" altLang="zh-CN" sz="1600" spc="100">
                            <a:latin typeface="Cambria Math" panose="02040503050406030204" pitchFamily="18" charset="0"/>
                            <a:ea typeface="微软雅黑" panose="020B0503020204020204" charset="-122"/>
                            <a:cs typeface="+mn-ea"/>
                          </a:rPr>
                          <m:t>𝐾</m:t>
                        </m:r>
                      </m:e>
                      <m:sub>
                        <m:r>
                          <a:rPr lang="en-US" altLang="zh-CN" sz="1600" spc="100">
                            <a:latin typeface="Cambria Math" panose="02040503050406030204" pitchFamily="18" charset="0"/>
                            <a:ea typeface="微软雅黑" panose="020B0503020204020204" charset="-122"/>
                            <a:cs typeface="+mn-ea"/>
                          </a:rPr>
                          <m:t>𝐵</m:t>
                        </m:r>
                      </m:sub>
                    </m:sSub>
                  </m:oMath>
                </a14:m>
                <a:r>
                  <a:rPr lang="zh-CN" altLang="en-US" sz="1600" spc="100" dirty="0">
                    <a:latin typeface="微软雅黑" panose="020B0503020204020204" charset="-122"/>
                    <a:ea typeface="微软雅黑" panose="020B0503020204020204" charset="-122"/>
                    <a:cs typeface="+mn-ea"/>
                    <a:sym typeface="+mn-ea"/>
                  </a:rPr>
                  <a:t>。</a:t>
                </a:r>
                <a:endParaRPr lang="en-US" altLang="zh-CN" sz="1600" spc="100" dirty="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Font typeface="Wingdings" panose="05000000000000000000" charset="0"/>
                  <a:buChar char="Ø"/>
                </a:pPr>
                <a:r>
                  <a:rPr lang="zh-CN" altLang="en-US" sz="1600">
                    <a:latin typeface="+mn-ea"/>
                  </a:rPr>
                  <a:t>利用孪生网络提取原始医学图像</a:t>
                </a:r>
                <a:r>
                  <a:rPr lang="en-US" altLang="zh-CN" sz="1600" i="1">
                    <a:latin typeface="+mn-ea"/>
                  </a:rPr>
                  <a:t>F </a:t>
                </a:r>
                <a:r>
                  <a:rPr lang="zh-CN" altLang="en-US" sz="1600">
                    <a:latin typeface="+mn-ea"/>
                  </a:rPr>
                  <a:t>中所有切片的特征，并进行关键切片的选择。</a:t>
                </a:r>
                <a:endParaRPr lang="en-US" altLang="zh-CN" sz="1600">
                  <a:latin typeface="+mn-ea"/>
                </a:endParaRPr>
              </a:p>
              <a:p>
                <a:pPr marL="285750" indent="284480" algn="just">
                  <a:lnSpc>
                    <a:spcPct val="150000"/>
                  </a:lnSpc>
                  <a:spcBef>
                    <a:spcPts val="600"/>
                  </a:spcBef>
                  <a:buFont typeface="Wingdings" panose="05000000000000000000" charset="0"/>
                  <a:buChar char="Ø"/>
                </a:pPr>
                <a:r>
                  <a:rPr lang="zh-CN" altLang="en-US" sz="1600">
                    <a:latin typeface="+mn-ea"/>
                  </a:rPr>
                  <a:t>对关键切片的特征向量进行</a:t>
                </a:r>
                <a:r>
                  <a:rPr lang="en-US" altLang="zh-CN" sz="1600">
                    <a:latin typeface="+mn-ea"/>
                  </a:rPr>
                  <a:t>SVD</a:t>
                </a:r>
                <a:r>
                  <a:rPr lang="zh-CN" altLang="en-US" sz="1600">
                    <a:latin typeface="+mn-ea"/>
                  </a:rPr>
                  <a:t>分解取前</a:t>
                </a:r>
                <a:r>
                  <a:rPr lang="en-US" altLang="zh-CN" sz="1600">
                    <a:latin typeface="+mn-ea"/>
                  </a:rPr>
                  <a:t>3</a:t>
                </a:r>
                <a:r>
                  <a:rPr lang="zh-CN" altLang="en-US" sz="1600">
                    <a:latin typeface="+mn-ea"/>
                  </a:rPr>
                  <a:t>个特征值，组成特征值矩阵，</a:t>
                </a:r>
                <a:r>
                  <a:rPr lang="zh-CN" altLang="en-US" sz="1600"/>
                  <a:t>并二值化，用</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𝐾</m:t>
                        </m:r>
                      </m:e>
                      <m:sub>
                        <m:r>
                          <a:rPr lang="en-US" altLang="zh-CN" sz="1600" b="0" i="1" smtClean="0">
                            <a:latin typeface="Cambria Math" panose="02040503050406030204" pitchFamily="18" charset="0"/>
                          </a:rPr>
                          <m:t>𝐵</m:t>
                        </m:r>
                      </m:sub>
                    </m:sSub>
                    <m:r>
                      <a:rPr lang="zh-CN" altLang="en-US" sz="1600" i="1">
                        <a:latin typeface="Cambria Math" panose="02040503050406030204" pitchFamily="18" charset="0"/>
                      </a:rPr>
                      <m:t>置乱</m:t>
                    </m:r>
                  </m:oMath>
                </a14:m>
                <a:r>
                  <a:rPr lang="zh-CN" altLang="en-US" sz="1600"/>
                  <a:t>生成</a:t>
                </a:r>
                <a14:m>
                  <m:oMath xmlns:m="http://schemas.openxmlformats.org/officeDocument/2006/math">
                    <m:sSub>
                      <m:sSubPr>
                        <m:ctrlPr>
                          <a:rPr lang="en-US" altLang="zh-CN" sz="1600" i="1">
                            <a:latin typeface="Cambria Math" panose="02040503050406030204" pitchFamily="18" charset="0"/>
                          </a:rPr>
                        </m:ctrlPr>
                      </m:sSubPr>
                      <m:e>
                        <m:r>
                          <a:rPr lang="en-US" altLang="zh-CN" sz="1600" i="1" smtClean="0">
                            <a:latin typeface="Cambria Math" panose="02040503050406030204" pitchFamily="18" charset="0"/>
                          </a:rPr>
                          <m:t>𝑀</m:t>
                        </m:r>
                      </m:e>
                      <m:sub>
                        <m:r>
                          <a:rPr lang="en-US" altLang="zh-CN" sz="1600" i="1">
                            <a:latin typeface="Cambria Math" panose="02040503050406030204" pitchFamily="18" charset="0"/>
                          </a:rPr>
                          <m:t>𝐹</m:t>
                        </m:r>
                      </m:sub>
                    </m:sSub>
                  </m:oMath>
                </a14:m>
                <a:r>
                  <a:rPr lang="zh-CN" altLang="en-US" sz="1600">
                    <a:latin typeface="+mn-ea"/>
                  </a:rPr>
                  <a:t>。</a:t>
                </a:r>
                <a:endParaRPr lang="en-US" altLang="zh-CN" sz="1600">
                  <a:latin typeface="+mn-ea"/>
                </a:endParaRPr>
              </a:p>
              <a:p>
                <a:pPr marL="285750" indent="284480" algn="just">
                  <a:lnSpc>
                    <a:spcPct val="150000"/>
                  </a:lnSpc>
                  <a:spcBef>
                    <a:spcPts val="600"/>
                  </a:spcBef>
                  <a:buFont typeface="Wingdings" panose="05000000000000000000" charset="0"/>
                  <a:buChar char="Ø"/>
                </a:pPr>
                <a:r>
                  <a:rPr lang="zh-CN" altLang="en-US" sz="1600"/>
                  <a:t>对二值序列</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𝑀</m:t>
                        </m:r>
                      </m:e>
                      <m:sub>
                        <m:r>
                          <a:rPr lang="en-US" altLang="zh-CN" sz="1600" i="1">
                            <a:latin typeface="Cambria Math" panose="02040503050406030204" pitchFamily="18" charset="0"/>
                          </a:rPr>
                          <m:t>𝐹</m:t>
                        </m:r>
                      </m:sub>
                    </m:sSub>
                  </m:oMath>
                </a14:m>
                <a:r>
                  <a:rPr lang="zh-CN" altLang="en-US" sz="1600"/>
                  <a:t>与用</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𝐾</m:t>
                        </m:r>
                      </m:e>
                      <m:sub>
                        <m:r>
                          <a:rPr lang="en-US" altLang="zh-CN" sz="1600" i="1">
                            <a:latin typeface="Cambria Math" panose="02040503050406030204" pitchFamily="18" charset="0"/>
                          </a:rPr>
                          <m:t>𝐴</m:t>
                        </m:r>
                      </m:sub>
                    </m:sSub>
                  </m:oMath>
                </a14:m>
                <a:r>
                  <a:rPr lang="zh-CN" altLang="en-US" sz="1600"/>
                  <a:t>置乱后的二值序列</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𝑠</m:t>
                        </m:r>
                      </m:sub>
                    </m:sSub>
                  </m:oMath>
                </a14:m>
                <a:r>
                  <a:rPr lang="zh-CN" altLang="en-US" sz="1600" dirty="0"/>
                  <a:t>进行</a:t>
                </a:r>
                <a:r>
                  <a:rPr lang="zh-CN" altLang="en-US" sz="1600"/>
                  <a:t>异或生成零水印信号</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m:rPr>
                            <m:sty m:val="p"/>
                          </m:rPr>
                          <a:rPr lang="en-US" altLang="zh-CN" sz="1600" i="1">
                            <a:latin typeface="Cambria Math" panose="02040503050406030204" pitchFamily="18" charset="0"/>
                          </a:rPr>
                          <m:t>G</m:t>
                        </m:r>
                      </m:sub>
                    </m:sSub>
                  </m:oMath>
                </a14:m>
                <a:r>
                  <a:rPr lang="zh-CN" altLang="en-US" sz="1600" dirty="0"/>
                  <a:t>。</a:t>
                </a:r>
                <a:endParaRPr lang="en-US" altLang="zh-CN" sz="1600" dirty="0"/>
              </a:p>
            </p:txBody>
          </p:sp>
        </mc:Choice>
        <mc:Fallback xmlns="">
          <p:sp>
            <p:nvSpPr>
              <p:cNvPr id="15" name="矩形 14">
                <a:extLst>
                  <a:ext uri="{FF2B5EF4-FFF2-40B4-BE49-F238E27FC236}">
                    <a16:creationId xmlns:a16="http://schemas.microsoft.com/office/drawing/2014/main" id="{25919800-1185-D492-CDD8-A7167407B57E}"/>
                  </a:ext>
                </a:extLst>
              </p:cNvPr>
              <p:cNvSpPr>
                <a:spLocks noRot="1" noChangeAspect="1" noMove="1" noResize="1" noEditPoints="1" noAdjustHandles="1" noChangeArrowheads="1" noChangeShapeType="1" noTextEdit="1"/>
              </p:cNvSpPr>
              <p:nvPr/>
            </p:nvSpPr>
            <p:spPr>
              <a:xfrm>
                <a:off x="710379" y="2065546"/>
                <a:ext cx="4427678" cy="4095673"/>
              </a:xfrm>
              <a:prstGeom prst="rect">
                <a:avLst/>
              </a:prstGeom>
              <a:blipFill>
                <a:blip r:embed="rId3"/>
                <a:stretch>
                  <a:fillRect r="-689" b="-1042"/>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F24F9183-3A57-67D1-A76D-B0C01575EC1C}"/>
              </a:ext>
            </a:extLst>
          </p:cNvPr>
          <p:cNvSpPr txBox="1"/>
          <p:nvPr/>
        </p:nvSpPr>
        <p:spPr>
          <a:xfrm>
            <a:off x="6820030" y="5591911"/>
            <a:ext cx="2498142"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3-9  </a:t>
            </a:r>
            <a:r>
              <a:rPr lang="zh-CN" altLang="en-US" sz="1400">
                <a:latin typeface="+mn-ea"/>
                <a:cs typeface="+mn-ea"/>
                <a:sym typeface="微软雅黑" panose="020B0503020204020204" charset="-122"/>
              </a:rPr>
              <a:t>零水印生成框架图</a:t>
            </a:r>
            <a:endParaRPr lang="zh-CN" altLang="en-US" sz="1400" dirty="0">
              <a:latin typeface="+mn-ea"/>
              <a:cs typeface="+mn-ea"/>
              <a:sym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零水印的验证</a:t>
            </a:r>
            <a:endParaRPr lang="zh-CN" altLang="en-US" sz="2400" b="1" dirty="0">
              <a:solidFill>
                <a:schemeClr val="bg1"/>
              </a:solidFill>
            </a:endParaRPr>
          </a:p>
        </p:txBody>
      </p:sp>
      <p:sp>
        <p:nvSpPr>
          <p:cNvPr id="4"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25919800-1185-D492-CDD8-A7167407B57E}"/>
                  </a:ext>
                </a:extLst>
              </p:cNvPr>
              <p:cNvSpPr/>
              <p:nvPr/>
            </p:nvSpPr>
            <p:spPr>
              <a:xfrm>
                <a:off x="710380" y="2065546"/>
                <a:ext cx="4427677" cy="4465005"/>
              </a:xfrm>
              <a:prstGeom prst="rect">
                <a:avLst/>
              </a:prstGeom>
            </p:spPr>
            <p:txBody>
              <a:bodyPr wrap="square">
                <a:spAutoFit/>
              </a:bodyPr>
              <a:lstStyle/>
              <a:p>
                <a:pPr marL="285750" algn="just">
                  <a:lnSpc>
                    <a:spcPct val="150000"/>
                  </a:lnSpc>
                  <a:spcBef>
                    <a:spcPts val="600"/>
                  </a:spcBef>
                </a:pPr>
                <a:r>
                  <a:rPr lang="zh-CN" altLang="en-US" b="1" spc="100">
                    <a:latin typeface="+mj-ea"/>
                    <a:ea typeface="+mj-ea"/>
                    <a:cs typeface="+mn-ea"/>
                  </a:rPr>
                  <a:t>算法流程</a:t>
                </a:r>
                <a:endParaRPr lang="en-US" altLang="zh-CN" spc="100">
                  <a:latin typeface="微软雅黑" panose="020B0503020204020204" charset="-122"/>
                  <a:ea typeface="微软雅黑" panose="020B0503020204020204" charset="-122"/>
                  <a:cs typeface="+mn-ea"/>
                </a:endParaRPr>
              </a:p>
              <a:p>
                <a:pPr marL="285750" indent="284480" algn="just">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rPr>
                  <a:t>根据混沌逻辑映射的秘钥</a:t>
                </a:r>
                <a14:m>
                  <m:oMath xmlns:m="http://schemas.openxmlformats.org/officeDocument/2006/math">
                    <m:sSub>
                      <m:sSubPr>
                        <m:ctrlPr>
                          <a:rPr lang="en-US" altLang="zh-CN" sz="1600" i="1" spc="100">
                            <a:latin typeface="Cambria Math" panose="02040503050406030204" pitchFamily="18" charset="0"/>
                            <a:ea typeface="微软雅黑" panose="020B0503020204020204" charset="-122"/>
                            <a:cs typeface="+mn-ea"/>
                          </a:rPr>
                        </m:ctrlPr>
                      </m:sSubPr>
                      <m:e>
                        <m:r>
                          <a:rPr lang="en-US" altLang="zh-CN" sz="1600" spc="100">
                            <a:latin typeface="Cambria Math" panose="02040503050406030204" pitchFamily="18" charset="0"/>
                            <a:ea typeface="微软雅黑" panose="020B0503020204020204" charset="-122"/>
                            <a:cs typeface="+mn-ea"/>
                          </a:rPr>
                          <m:t>𝐾</m:t>
                        </m:r>
                      </m:e>
                      <m:sub>
                        <m:r>
                          <a:rPr lang="en-US" altLang="zh-CN" sz="1600" spc="100">
                            <a:latin typeface="Cambria Math" panose="02040503050406030204" pitchFamily="18" charset="0"/>
                            <a:ea typeface="微软雅黑" panose="020B0503020204020204" charset="-122"/>
                            <a:cs typeface="+mn-ea"/>
                          </a:rPr>
                          <m:t>𝐴</m:t>
                        </m:r>
                      </m:sub>
                    </m:sSub>
                    <m:r>
                      <a:rPr lang="en-US" altLang="zh-CN" sz="1600" spc="100">
                        <a:latin typeface="Cambria Math" panose="02040503050406030204" pitchFamily="18" charset="0"/>
                        <a:ea typeface="微软雅黑" panose="020B0503020204020204" charset="-122"/>
                        <a:cs typeface="+mn-ea"/>
                      </a:rPr>
                      <m:t>,</m:t>
                    </m:r>
                  </m:oMath>
                </a14:m>
                <a:r>
                  <a:rPr lang="en-US" altLang="zh-CN" sz="1600" spc="100">
                    <a:latin typeface="微软雅黑" panose="020B0503020204020204" charset="-122"/>
                    <a:ea typeface="微软雅黑" panose="020B0503020204020204" charset="-122"/>
                    <a:cs typeface="+mn-ea"/>
                  </a:rPr>
                  <a:t> </a:t>
                </a:r>
                <a14:m>
                  <m:oMath xmlns:m="http://schemas.openxmlformats.org/officeDocument/2006/math">
                    <m:sSub>
                      <m:sSubPr>
                        <m:ctrlPr>
                          <a:rPr lang="en-US" altLang="zh-CN" sz="1600" i="1" spc="100">
                            <a:latin typeface="Cambria Math" panose="02040503050406030204" pitchFamily="18" charset="0"/>
                            <a:ea typeface="微软雅黑" panose="020B0503020204020204" charset="-122"/>
                            <a:cs typeface="+mn-ea"/>
                          </a:rPr>
                        </m:ctrlPr>
                      </m:sSubPr>
                      <m:e>
                        <m:r>
                          <a:rPr lang="en-US" altLang="zh-CN" sz="1600" spc="100">
                            <a:latin typeface="Cambria Math" panose="02040503050406030204" pitchFamily="18" charset="0"/>
                            <a:ea typeface="微软雅黑" panose="020B0503020204020204" charset="-122"/>
                            <a:cs typeface="+mn-ea"/>
                          </a:rPr>
                          <m:t>𝐾</m:t>
                        </m:r>
                      </m:e>
                      <m:sub>
                        <m:r>
                          <a:rPr lang="en-US" altLang="zh-CN" sz="1600" spc="100">
                            <a:latin typeface="Cambria Math" panose="02040503050406030204" pitchFamily="18" charset="0"/>
                            <a:ea typeface="微软雅黑" panose="020B0503020204020204" charset="-122"/>
                            <a:cs typeface="+mn-ea"/>
                          </a:rPr>
                          <m:t>𝐵</m:t>
                        </m:r>
                      </m:sub>
                    </m:sSub>
                  </m:oMath>
                </a14:m>
                <a:r>
                  <a:rPr lang="zh-CN" altLang="en-US" sz="1600" spc="100">
                    <a:latin typeface="微软雅黑" panose="020B0503020204020204" charset="-122"/>
                    <a:ea typeface="微软雅黑" panose="020B0503020204020204" charset="-122"/>
                    <a:cs typeface="+mn-ea"/>
                  </a:rPr>
                  <a:t>生成两个无序序列。</a:t>
                </a:r>
                <a:endParaRPr lang="en-US" altLang="zh-CN" sz="1600" spc="100" dirty="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Font typeface="Wingdings" panose="05000000000000000000" charset="0"/>
                  <a:buChar char="Ø"/>
                </a:pPr>
                <a:r>
                  <a:rPr lang="zh-CN" altLang="en-US" sz="1600">
                    <a:latin typeface="+mn-ea"/>
                  </a:rPr>
                  <a:t>利用孪生网络提取受攻击医学图像</a:t>
                </a:r>
                <a:r>
                  <a:rPr lang="en-US" altLang="zh-CN" sz="1600" i="1">
                    <a:latin typeface="+mn-ea"/>
                  </a:rPr>
                  <a:t>F’</a:t>
                </a:r>
                <a:r>
                  <a:rPr lang="zh-CN" altLang="en-US" sz="1600">
                    <a:latin typeface="+mn-ea"/>
                  </a:rPr>
                  <a:t>中所有切片的特征，并进行关键切片的选择。</a:t>
                </a:r>
                <a:endParaRPr lang="en-US" altLang="zh-CN" sz="1600">
                  <a:latin typeface="+mn-ea"/>
                </a:endParaRPr>
              </a:p>
              <a:p>
                <a:pPr marL="285750" indent="284480" algn="just">
                  <a:lnSpc>
                    <a:spcPct val="150000"/>
                  </a:lnSpc>
                  <a:spcBef>
                    <a:spcPts val="600"/>
                  </a:spcBef>
                  <a:buFont typeface="Wingdings" panose="05000000000000000000" charset="0"/>
                  <a:buChar char="Ø"/>
                </a:pPr>
                <a:r>
                  <a:rPr lang="zh-CN" altLang="en-US" sz="1600">
                    <a:latin typeface="+mn-ea"/>
                  </a:rPr>
                  <a:t>对关键切片的特征向量进行</a:t>
                </a:r>
                <a:r>
                  <a:rPr lang="en-US" altLang="zh-CN" sz="1600">
                    <a:latin typeface="+mn-ea"/>
                  </a:rPr>
                  <a:t>SVD</a:t>
                </a:r>
                <a:r>
                  <a:rPr lang="zh-CN" altLang="en-US" sz="1600">
                    <a:latin typeface="+mn-ea"/>
                  </a:rPr>
                  <a:t>分解取前</a:t>
                </a:r>
                <a:r>
                  <a:rPr lang="en-US" altLang="zh-CN" sz="1600">
                    <a:latin typeface="+mn-ea"/>
                  </a:rPr>
                  <a:t>3</a:t>
                </a:r>
                <a:r>
                  <a:rPr lang="zh-CN" altLang="en-US" sz="1600">
                    <a:latin typeface="+mn-ea"/>
                  </a:rPr>
                  <a:t>个特征值，组成特征值矩阵，</a:t>
                </a:r>
                <a:r>
                  <a:rPr lang="zh-CN" altLang="en-US" sz="1600"/>
                  <a:t>并二值化，用</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𝐾</m:t>
                        </m:r>
                      </m:e>
                      <m:sub>
                        <m:r>
                          <a:rPr lang="en-US" altLang="zh-CN" sz="1600" b="0" i="1" smtClean="0">
                            <a:latin typeface="Cambria Math" panose="02040503050406030204" pitchFamily="18" charset="0"/>
                          </a:rPr>
                          <m:t>𝐵</m:t>
                        </m:r>
                      </m:sub>
                    </m:sSub>
                    <m:r>
                      <a:rPr lang="zh-CN" altLang="en-US" sz="1600" i="1">
                        <a:latin typeface="Cambria Math" panose="02040503050406030204" pitchFamily="18" charset="0"/>
                      </a:rPr>
                      <m:t>置乱</m:t>
                    </m:r>
                  </m:oMath>
                </a14:m>
                <a:r>
                  <a:rPr lang="zh-CN" altLang="en-US" sz="1600"/>
                  <a:t>生成</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𝑀</m:t>
                        </m:r>
                      </m:e>
                      <m:sub>
                        <m:r>
                          <a:rPr lang="en-US" altLang="zh-CN" sz="1600" i="1">
                            <a:latin typeface="Cambria Math" panose="02040503050406030204" pitchFamily="18" charset="0"/>
                          </a:rPr>
                          <m:t>𝐹</m:t>
                        </m:r>
                        <m:r>
                          <a:rPr lang="en-US" altLang="zh-CN" sz="1600" i="1">
                            <a:latin typeface="Cambria Math" panose="02040503050406030204" pitchFamily="18" charset="0"/>
                          </a:rPr>
                          <m:t>′</m:t>
                        </m:r>
                      </m:sub>
                    </m:sSub>
                  </m:oMath>
                </a14:m>
                <a:r>
                  <a:rPr lang="zh-CN" altLang="en-US" sz="1600"/>
                  <a:t>。</a:t>
                </a:r>
                <a:endParaRPr lang="en-US" altLang="zh-CN" sz="1600"/>
              </a:p>
              <a:p>
                <a:pPr marL="285750" indent="284480" algn="just">
                  <a:lnSpc>
                    <a:spcPct val="150000"/>
                  </a:lnSpc>
                  <a:spcBef>
                    <a:spcPts val="600"/>
                  </a:spcBef>
                  <a:buFont typeface="Wingdings" panose="05000000000000000000" charset="0"/>
                  <a:buChar char="Ø"/>
                </a:pPr>
                <a:r>
                  <a:rPr lang="zh-CN" altLang="en-US" sz="1600"/>
                  <a:t>对二值序列</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𝑀</m:t>
                        </m:r>
                      </m:e>
                      <m:sub>
                        <m:r>
                          <a:rPr lang="en-US" altLang="zh-CN" sz="1600" i="1">
                            <a:latin typeface="Cambria Math" panose="02040503050406030204" pitchFamily="18" charset="0"/>
                          </a:rPr>
                          <m:t>𝐹</m:t>
                        </m:r>
                        <m:r>
                          <a:rPr lang="en-US" altLang="zh-CN" sz="1600" i="1">
                            <a:latin typeface="Cambria Math" panose="02040503050406030204" pitchFamily="18" charset="0"/>
                          </a:rPr>
                          <m:t>′</m:t>
                        </m:r>
                      </m:sub>
                    </m:sSub>
                  </m:oMath>
                </a14:m>
                <a:r>
                  <a:rPr lang="zh-CN" altLang="en-US" sz="1600"/>
                  <a:t>和对应的零水印信号</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m:rPr>
                            <m:sty m:val="p"/>
                          </m:rPr>
                          <a:rPr lang="en-US" altLang="zh-CN" sz="1600" i="1">
                            <a:latin typeface="Cambria Math" panose="02040503050406030204" pitchFamily="18" charset="0"/>
                          </a:rPr>
                          <m:t>G</m:t>
                        </m:r>
                      </m:sub>
                    </m:sSub>
                  </m:oMath>
                </a14:m>
                <a:r>
                  <a:rPr lang="zh-CN" altLang="en-US" sz="1600"/>
                  <a:t>进行异或生成加密水印信号</a:t>
                </a:r>
                <a14:m>
                  <m:oMath xmlns:m="http://schemas.openxmlformats.org/officeDocument/2006/math">
                    <m:r>
                      <a:rPr lang="en-US" altLang="zh-CN" sz="1600" b="0" i="1" smtClean="0">
                        <a:latin typeface="Cambria Math" panose="02040503050406030204" pitchFamily="18" charset="0"/>
                      </a:rPr>
                      <m:t>,</m:t>
                    </m:r>
                  </m:oMath>
                </a14:m>
                <a:r>
                  <a:rPr lang="en-US" altLang="zh-CN" sz="1600"/>
                  <a:t> </a:t>
                </a:r>
                <a:r>
                  <a:rPr lang="zh-CN" altLang="en-US" sz="1600"/>
                  <a:t>使用</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𝐾</m:t>
                        </m:r>
                      </m:e>
                      <m:sub>
                        <m:r>
                          <a:rPr lang="en-US" altLang="zh-CN" sz="1600" b="0" i="1" smtClean="0">
                            <a:latin typeface="Cambria Math" panose="02040503050406030204" pitchFamily="18" charset="0"/>
                          </a:rPr>
                          <m:t>𝐴</m:t>
                        </m:r>
                      </m:sub>
                    </m:sSub>
                  </m:oMath>
                </a14:m>
                <a:r>
                  <a:rPr lang="zh-CN" altLang="en-US" sz="1600"/>
                  <a:t>逆运算解码得到</a:t>
                </a:r>
                <a14:m>
                  <m:oMath xmlns:m="http://schemas.openxmlformats.org/officeDocument/2006/math">
                    <m:r>
                      <a:rPr lang="en-US" altLang="zh-CN" sz="1600" i="1">
                        <a:latin typeface="Cambria Math" panose="02040503050406030204" pitchFamily="18" charset="0"/>
                      </a:rPr>
                      <m:t>𝑊</m:t>
                    </m:r>
                  </m:oMath>
                </a14:m>
                <a:r>
                  <a:rPr lang="zh-CN" altLang="en-US" sz="1600" i="1" dirty="0"/>
                  <a:t>。</a:t>
                </a:r>
                <a:endParaRPr lang="en-US" altLang="zh-CN" sz="1600" i="1" dirty="0"/>
              </a:p>
            </p:txBody>
          </p:sp>
        </mc:Choice>
        <mc:Fallback xmlns="">
          <p:sp>
            <p:nvSpPr>
              <p:cNvPr id="15" name="矩形 14">
                <a:extLst>
                  <a:ext uri="{FF2B5EF4-FFF2-40B4-BE49-F238E27FC236}">
                    <a16:creationId xmlns:a16="http://schemas.microsoft.com/office/drawing/2014/main" id="{25919800-1185-D492-CDD8-A7167407B57E}"/>
                  </a:ext>
                </a:extLst>
              </p:cNvPr>
              <p:cNvSpPr>
                <a:spLocks noRot="1" noChangeAspect="1" noMove="1" noResize="1" noEditPoints="1" noAdjustHandles="1" noChangeArrowheads="1" noChangeShapeType="1" noTextEdit="1"/>
              </p:cNvSpPr>
              <p:nvPr/>
            </p:nvSpPr>
            <p:spPr>
              <a:xfrm>
                <a:off x="710380" y="2065546"/>
                <a:ext cx="4427677" cy="4465005"/>
              </a:xfrm>
              <a:prstGeom prst="rect">
                <a:avLst/>
              </a:prstGeom>
              <a:blipFill>
                <a:blip r:embed="rId2"/>
                <a:stretch>
                  <a:fillRect r="-689" b="-956"/>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F24F9183-3A57-67D1-A76D-B0C01575EC1C}"/>
              </a:ext>
            </a:extLst>
          </p:cNvPr>
          <p:cNvSpPr txBox="1"/>
          <p:nvPr/>
        </p:nvSpPr>
        <p:spPr>
          <a:xfrm>
            <a:off x="6772132" y="5591911"/>
            <a:ext cx="2593936"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3-10  </a:t>
            </a:r>
            <a:r>
              <a:rPr lang="zh-CN" altLang="en-US" sz="1400">
                <a:latin typeface="+mn-ea"/>
                <a:cs typeface="+mn-ea"/>
                <a:sym typeface="微软雅黑" panose="020B0503020204020204" charset="-122"/>
              </a:rPr>
              <a:t>零水印验证框架图</a:t>
            </a:r>
            <a:endParaRPr lang="zh-CN" altLang="en-US" sz="1400" dirty="0">
              <a:latin typeface="+mn-ea"/>
              <a:cs typeface="+mn-ea"/>
              <a:sym typeface="微软雅黑" panose="020B0503020204020204" charset="-122"/>
            </a:endParaRPr>
          </a:p>
        </p:txBody>
      </p:sp>
      <p:pic>
        <p:nvPicPr>
          <p:cNvPr id="3" name="图片 2">
            <a:extLst>
              <a:ext uri="{FF2B5EF4-FFF2-40B4-BE49-F238E27FC236}">
                <a16:creationId xmlns:a16="http://schemas.microsoft.com/office/drawing/2014/main" id="{FBBD0E11-A6E9-FAD8-EF0B-980BB3884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394" y="2065546"/>
            <a:ext cx="5365432" cy="3526365"/>
          </a:xfrm>
          <a:prstGeom prst="rect">
            <a:avLst/>
          </a:prstGeom>
        </p:spPr>
      </p:pic>
    </p:spTree>
    <p:extLst>
      <p:ext uri="{BB962C8B-B14F-4D97-AF65-F5344CB8AC3E}">
        <p14:creationId xmlns:p14="http://schemas.microsoft.com/office/powerpoint/2010/main" val="3781989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评价指标</a:t>
            </a:r>
            <a:endParaRPr lang="zh-CN" altLang="en-US" sz="2400" b="1" dirty="0">
              <a:solidFill>
                <a:schemeClr val="bg1"/>
              </a:solidFill>
            </a:endParaRPr>
          </a:p>
        </p:txBody>
      </p:sp>
      <p:sp>
        <p:nvSpPr>
          <p:cNvPr id="4"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graphicFrame>
        <p:nvGraphicFramePr>
          <p:cNvPr id="2" name="对象 1">
            <a:extLst>
              <a:ext uri="{FF2B5EF4-FFF2-40B4-BE49-F238E27FC236}">
                <a16:creationId xmlns:a16="http://schemas.microsoft.com/office/drawing/2014/main" id="{863C25CE-F309-7E18-C93F-74168F95FBE1}"/>
              </a:ext>
            </a:extLst>
          </p:cNvPr>
          <p:cNvGraphicFramePr>
            <a:graphicFrameLocks noChangeAspect="1"/>
          </p:cNvGraphicFramePr>
          <p:nvPr>
            <p:extLst>
              <p:ext uri="{D42A27DB-BD31-4B8C-83A1-F6EECF244321}">
                <p14:modId xmlns:p14="http://schemas.microsoft.com/office/powerpoint/2010/main" val="2139695232"/>
              </p:ext>
            </p:extLst>
          </p:nvPr>
        </p:nvGraphicFramePr>
        <p:xfrm>
          <a:off x="4186419" y="2713400"/>
          <a:ext cx="2773362" cy="647700"/>
        </p:xfrm>
        <a:graphic>
          <a:graphicData uri="http://schemas.openxmlformats.org/presentationml/2006/ole">
            <mc:AlternateContent xmlns:mc="http://schemas.openxmlformats.org/markup-compatibility/2006">
              <mc:Choice xmlns:v="urn:schemas-microsoft-com:vml" Requires="v">
                <p:oleObj name="Equation" r:id="rId2" imgW="1739880" imgH="406080" progId="Equation.DSMT4">
                  <p:embed/>
                </p:oleObj>
              </mc:Choice>
              <mc:Fallback>
                <p:oleObj name="Equation" r:id="rId2" imgW="1739880" imgH="406080" progId="Equation.DSMT4">
                  <p:embed/>
                  <p:pic>
                    <p:nvPicPr>
                      <p:cNvPr id="2" name="对象 1">
                        <a:extLst>
                          <a:ext uri="{FF2B5EF4-FFF2-40B4-BE49-F238E27FC236}">
                            <a16:creationId xmlns:a16="http://schemas.microsoft.com/office/drawing/2014/main" id="{C46B65DB-D585-4C5B-8EF9-B59D29FC15D8}"/>
                          </a:ext>
                        </a:extLst>
                      </p:cNvPr>
                      <p:cNvPicPr/>
                      <p:nvPr/>
                    </p:nvPicPr>
                    <p:blipFill>
                      <a:blip r:embed="rId3"/>
                      <a:stretch>
                        <a:fillRect/>
                      </a:stretch>
                    </p:blipFill>
                    <p:spPr>
                      <a:xfrm>
                        <a:off x="4186419" y="2713400"/>
                        <a:ext cx="2773362" cy="647700"/>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5DADE283-1E62-0AA6-3232-0C415B9004F8}"/>
              </a:ext>
            </a:extLst>
          </p:cNvPr>
          <p:cNvSpPr txBox="1"/>
          <p:nvPr/>
        </p:nvSpPr>
        <p:spPr>
          <a:xfrm>
            <a:off x="1800334" y="2194550"/>
            <a:ext cx="6725108" cy="369332"/>
          </a:xfrm>
          <a:prstGeom prst="rect">
            <a:avLst/>
          </a:prstGeom>
          <a:noFill/>
        </p:spPr>
        <p:txBody>
          <a:bodyPr wrap="square">
            <a:spAutoFit/>
          </a:bodyPr>
          <a:lstStyle/>
          <a:p>
            <a:r>
              <a:rPr lang="zh-CN" altLang="zh-CN" sz="1800" kern="100" dirty="0">
                <a:effectLst/>
                <a:latin typeface="+mn-ea"/>
                <a:cs typeface="Times New Roman" panose="02020603050405020304" pitchFamily="18" charset="0"/>
              </a:rPr>
              <a:t>误码率</a:t>
            </a:r>
            <a:r>
              <a:rPr lang="en-US" altLang="zh-CN" sz="1800" kern="100" dirty="0">
                <a:effectLst/>
                <a:latin typeface="+mn-ea"/>
              </a:rPr>
              <a:t>(Bit error rate</a:t>
            </a:r>
            <a:r>
              <a:rPr lang="zh-CN" altLang="zh-CN" sz="1800" kern="100" dirty="0">
                <a:effectLst/>
                <a:latin typeface="+mn-ea"/>
                <a:cs typeface="Times New Roman" panose="02020603050405020304" pitchFamily="18" charset="0"/>
              </a:rPr>
              <a:t>，</a:t>
            </a:r>
            <a:r>
              <a:rPr lang="en-US" altLang="zh-CN" sz="1800" kern="100" dirty="0">
                <a:effectLst/>
                <a:latin typeface="+mn-ea"/>
              </a:rPr>
              <a:t>BER)</a:t>
            </a:r>
            <a:r>
              <a:rPr lang="zh-CN" altLang="en-US" kern="100" dirty="0">
                <a:latin typeface="+mn-ea"/>
              </a:rPr>
              <a:t>，</a:t>
            </a:r>
            <a:r>
              <a:rPr lang="en-US" altLang="zh-CN" kern="100" dirty="0">
                <a:latin typeface="+mn-ea"/>
              </a:rPr>
              <a:t>BER</a:t>
            </a:r>
            <a:r>
              <a:rPr lang="zh-CN" altLang="en-US" kern="100" dirty="0">
                <a:latin typeface="+mn-ea"/>
              </a:rPr>
              <a:t>值越小，表明算法鲁棒性越好：</a:t>
            </a:r>
            <a:endParaRPr lang="zh-CN" altLang="en-US" dirty="0">
              <a:latin typeface="+mn-ea"/>
            </a:endParaRPr>
          </a:p>
        </p:txBody>
      </p:sp>
      <p:sp>
        <p:nvSpPr>
          <p:cNvPr id="7" name="文本框 6">
            <a:extLst>
              <a:ext uri="{FF2B5EF4-FFF2-40B4-BE49-F238E27FC236}">
                <a16:creationId xmlns:a16="http://schemas.microsoft.com/office/drawing/2014/main" id="{7C16E097-9B13-C41A-1E30-8A2051005690}"/>
              </a:ext>
            </a:extLst>
          </p:cNvPr>
          <p:cNvSpPr txBox="1"/>
          <p:nvPr/>
        </p:nvSpPr>
        <p:spPr>
          <a:xfrm>
            <a:off x="1800333" y="3518077"/>
            <a:ext cx="8928627" cy="369332"/>
          </a:xfrm>
          <a:prstGeom prst="rect">
            <a:avLst/>
          </a:prstGeom>
          <a:noFill/>
        </p:spPr>
        <p:txBody>
          <a:bodyPr wrap="square">
            <a:spAutoFit/>
          </a:bodyPr>
          <a:lstStyle/>
          <a:p>
            <a:r>
              <a:rPr lang="zh-CN" altLang="zh-CN" kern="100">
                <a:latin typeface="+mn-ea"/>
                <a:cs typeface="Times New Roman" panose="02020603050405020304" pitchFamily="18" charset="0"/>
              </a:rPr>
              <a:t>归一化互相关系数</a:t>
            </a:r>
            <a:r>
              <a:rPr lang="en-US" altLang="zh-CN" kern="100">
                <a:latin typeface="+mn-ea"/>
                <a:cs typeface="Times New Roman" panose="02020603050405020304" pitchFamily="18" charset="0"/>
              </a:rPr>
              <a:t>(Normalized Cross Correlation</a:t>
            </a:r>
            <a:r>
              <a:rPr lang="zh-CN" altLang="zh-CN" kern="100">
                <a:latin typeface="+mn-ea"/>
                <a:cs typeface="Times New Roman" panose="02020603050405020304" pitchFamily="18" charset="0"/>
              </a:rPr>
              <a:t>，</a:t>
            </a:r>
            <a:r>
              <a:rPr lang="en-US" altLang="zh-CN" kern="100">
                <a:latin typeface="+mn-ea"/>
                <a:cs typeface="Times New Roman" panose="02020603050405020304" pitchFamily="18" charset="0"/>
              </a:rPr>
              <a:t>NCC)</a:t>
            </a:r>
            <a:r>
              <a:rPr lang="zh-CN" altLang="en-US" kern="100">
                <a:latin typeface="+mn-ea"/>
                <a:cs typeface="Times New Roman" panose="02020603050405020304" pitchFamily="18" charset="0"/>
              </a:rPr>
              <a:t>，</a:t>
            </a:r>
            <a:r>
              <a:rPr lang="en-US" altLang="zh-CN" kern="100">
                <a:latin typeface="+mn-ea"/>
                <a:cs typeface="Times New Roman" panose="02020603050405020304" pitchFamily="18" charset="0"/>
              </a:rPr>
              <a:t>NCC</a:t>
            </a:r>
            <a:r>
              <a:rPr lang="zh-CN" altLang="en-US" kern="100">
                <a:latin typeface="+mn-ea"/>
                <a:cs typeface="Times New Roman" panose="02020603050405020304" pitchFamily="18" charset="0"/>
              </a:rPr>
              <a:t>值越大，</a:t>
            </a:r>
            <a:r>
              <a:rPr lang="zh-CN" altLang="zh-CN" kern="100">
                <a:latin typeface="+mn-ea"/>
                <a:cs typeface="Times New Roman" panose="02020603050405020304" pitchFamily="18" charset="0"/>
              </a:rPr>
              <a:t>鲁棒性</a:t>
            </a:r>
            <a:r>
              <a:rPr lang="zh-CN" altLang="en-US" kern="100">
                <a:latin typeface="+mn-ea"/>
                <a:cs typeface="Times New Roman" panose="02020603050405020304" pitchFamily="18" charset="0"/>
              </a:rPr>
              <a:t>越好：</a:t>
            </a:r>
            <a:endParaRPr lang="zh-CN" altLang="en-US" kern="100" dirty="0">
              <a:latin typeface="+mn-ea"/>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7AA45594-FCE3-496E-4D28-3F7B564F47BD}"/>
              </a:ext>
            </a:extLst>
          </p:cNvPr>
          <p:cNvGraphicFramePr>
            <a:graphicFrameLocks noChangeAspect="1"/>
          </p:cNvGraphicFramePr>
          <p:nvPr>
            <p:extLst>
              <p:ext uri="{D42A27DB-BD31-4B8C-83A1-F6EECF244321}">
                <p14:modId xmlns:p14="http://schemas.microsoft.com/office/powerpoint/2010/main" val="3233375349"/>
              </p:ext>
            </p:extLst>
          </p:nvPr>
        </p:nvGraphicFramePr>
        <p:xfrm>
          <a:off x="2408266" y="5440630"/>
          <a:ext cx="2543466" cy="707354"/>
        </p:xfrm>
        <a:graphic>
          <a:graphicData uri="http://schemas.openxmlformats.org/presentationml/2006/ole">
            <mc:AlternateContent xmlns:mc="http://schemas.openxmlformats.org/markup-compatibility/2006">
              <mc:Choice xmlns:v="urn:schemas-microsoft-com:vml" Requires="v">
                <p:oleObj name="Equation" r:id="rId4" imgW="1609680" imgH="447856" progId="Equation.DSMT4">
                  <p:embed/>
                </p:oleObj>
              </mc:Choice>
              <mc:Fallback>
                <p:oleObj name="Equation" r:id="rId4" imgW="1609680" imgH="447856" progId="Equation.DSMT4">
                  <p:embed/>
                  <p:pic>
                    <p:nvPicPr>
                      <p:cNvPr id="13" name="对象 12">
                        <a:extLst>
                          <a:ext uri="{FF2B5EF4-FFF2-40B4-BE49-F238E27FC236}">
                            <a16:creationId xmlns:a16="http://schemas.microsoft.com/office/drawing/2014/main" id="{0F8F3120-7230-4ACD-BD10-2C7D37137FB7}"/>
                          </a:ext>
                        </a:extLst>
                      </p:cNvPr>
                      <p:cNvPicPr/>
                      <p:nvPr/>
                    </p:nvPicPr>
                    <p:blipFill>
                      <a:blip r:embed="rId5"/>
                      <a:stretch>
                        <a:fillRect/>
                      </a:stretch>
                    </p:blipFill>
                    <p:spPr>
                      <a:xfrm>
                        <a:off x="2408266" y="5440630"/>
                        <a:ext cx="2543466" cy="707354"/>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4FE491FE-B748-C069-A8BB-9A84BD44DD00}"/>
              </a:ext>
            </a:extLst>
          </p:cNvPr>
          <p:cNvSpPr txBox="1"/>
          <p:nvPr/>
        </p:nvSpPr>
        <p:spPr>
          <a:xfrm>
            <a:off x="1800333" y="4893311"/>
            <a:ext cx="8061129" cy="369332"/>
          </a:xfrm>
          <a:prstGeom prst="rect">
            <a:avLst/>
          </a:prstGeom>
          <a:noFill/>
        </p:spPr>
        <p:txBody>
          <a:bodyPr wrap="square">
            <a:spAutoFit/>
          </a:bodyPr>
          <a:lstStyle/>
          <a:p>
            <a:r>
              <a:rPr lang="zh-CN" altLang="zh-CN" sz="1800" kern="100" dirty="0">
                <a:effectLst/>
                <a:latin typeface="+mn-ea"/>
                <a:cs typeface="Times New Roman" panose="02020603050405020304" pitchFamily="18" charset="0"/>
              </a:rPr>
              <a:t>峰值信噪比</a:t>
            </a:r>
            <a:r>
              <a:rPr lang="en-US" altLang="zh-CN" sz="1800" kern="100" dirty="0">
                <a:effectLst/>
                <a:latin typeface="+mn-ea"/>
              </a:rPr>
              <a:t>(Peak signal-to-noise ratio, PSNR)</a:t>
            </a:r>
            <a:r>
              <a:rPr lang="zh-CN" altLang="zh-CN" sz="1800" kern="100" dirty="0">
                <a:effectLst/>
                <a:latin typeface="+mn-ea"/>
                <a:cs typeface="Times New Roman" panose="02020603050405020304" pitchFamily="18" charset="0"/>
              </a:rPr>
              <a:t>来衡量受攻击图像的失真程度</a:t>
            </a:r>
            <a:r>
              <a:rPr lang="zh-CN" altLang="en-US" sz="1800" kern="100" dirty="0">
                <a:effectLst/>
                <a:latin typeface="+mn-ea"/>
                <a:cs typeface="Times New Roman" panose="02020603050405020304" pitchFamily="18" charset="0"/>
              </a:rPr>
              <a:t>：</a:t>
            </a:r>
            <a:endParaRPr lang="zh-CN" altLang="en-US" dirty="0">
              <a:latin typeface="+mn-ea"/>
            </a:endParaRPr>
          </a:p>
        </p:txBody>
      </p:sp>
      <p:graphicFrame>
        <p:nvGraphicFramePr>
          <p:cNvPr id="10" name="对象 9">
            <a:extLst>
              <a:ext uri="{FF2B5EF4-FFF2-40B4-BE49-F238E27FC236}">
                <a16:creationId xmlns:a16="http://schemas.microsoft.com/office/drawing/2014/main" id="{7858AF51-7988-FC43-B961-5087997BACCE}"/>
              </a:ext>
            </a:extLst>
          </p:cNvPr>
          <p:cNvGraphicFramePr>
            <a:graphicFrameLocks noChangeAspect="1"/>
          </p:cNvGraphicFramePr>
          <p:nvPr>
            <p:extLst>
              <p:ext uri="{D42A27DB-BD31-4B8C-83A1-F6EECF244321}">
                <p14:modId xmlns:p14="http://schemas.microsoft.com/office/powerpoint/2010/main" val="1966549663"/>
              </p:ext>
            </p:extLst>
          </p:nvPr>
        </p:nvGraphicFramePr>
        <p:xfrm>
          <a:off x="6117653" y="5430005"/>
          <a:ext cx="3329565" cy="695509"/>
        </p:xfrm>
        <a:graphic>
          <a:graphicData uri="http://schemas.openxmlformats.org/presentationml/2006/ole">
            <mc:AlternateContent xmlns:mc="http://schemas.openxmlformats.org/markup-compatibility/2006">
              <mc:Choice xmlns:v="urn:schemas-microsoft-com:vml" Requires="v">
                <p:oleObj name="Equation" r:id="rId6" imgW="2143240" imgH="447856" progId="Equation.DSMT4">
                  <p:embed/>
                </p:oleObj>
              </mc:Choice>
              <mc:Fallback>
                <p:oleObj name="Equation" r:id="rId6" imgW="2143240" imgH="447856" progId="Equation.DSMT4">
                  <p:embed/>
                  <p:pic>
                    <p:nvPicPr>
                      <p:cNvPr id="16" name="对象 15">
                        <a:extLst>
                          <a:ext uri="{FF2B5EF4-FFF2-40B4-BE49-F238E27FC236}">
                            <a16:creationId xmlns:a16="http://schemas.microsoft.com/office/drawing/2014/main" id="{7EEA7170-5214-45DC-A83E-C2091D3D8E65}"/>
                          </a:ext>
                        </a:extLst>
                      </p:cNvPr>
                      <p:cNvPicPr/>
                      <p:nvPr/>
                    </p:nvPicPr>
                    <p:blipFill>
                      <a:blip r:embed="rId7"/>
                      <a:stretch>
                        <a:fillRect/>
                      </a:stretch>
                    </p:blipFill>
                    <p:spPr>
                      <a:xfrm>
                        <a:off x="6117653" y="5430005"/>
                        <a:ext cx="3329565" cy="695509"/>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125652AE-003A-C8EC-1406-77B799D664F3}"/>
              </a:ext>
            </a:extLst>
          </p:cNvPr>
          <p:cNvSpPr txBox="1"/>
          <p:nvPr/>
        </p:nvSpPr>
        <p:spPr>
          <a:xfrm>
            <a:off x="7862606" y="2744529"/>
            <a:ext cx="603569" cy="394210"/>
          </a:xfrm>
          <a:prstGeom prst="rect">
            <a:avLst/>
          </a:prstGeom>
          <a:noFill/>
        </p:spPr>
        <p:txBody>
          <a:bodyPr wrap="square">
            <a:spAutoFit/>
          </a:bodyPr>
          <a:lstStyle/>
          <a:p>
            <a:pPr>
              <a:lnSpc>
                <a:spcPct val="120000"/>
              </a:lnSpc>
            </a:pPr>
            <a:r>
              <a:rPr lang="en-US" altLang="zh-CN" sz="1800"/>
              <a:t>(</a:t>
            </a:r>
            <a:r>
              <a:rPr lang="en-US" altLang="zh-CN"/>
              <a:t>3.3</a:t>
            </a:r>
            <a:r>
              <a:rPr lang="en-US" altLang="zh-CN" sz="1800"/>
              <a:t>)</a:t>
            </a:r>
            <a:endParaRPr lang="en-US" altLang="zh-CN" sz="1800" dirty="0"/>
          </a:p>
        </p:txBody>
      </p:sp>
      <p:sp>
        <p:nvSpPr>
          <p:cNvPr id="12" name="文本框 11">
            <a:extLst>
              <a:ext uri="{FF2B5EF4-FFF2-40B4-BE49-F238E27FC236}">
                <a16:creationId xmlns:a16="http://schemas.microsoft.com/office/drawing/2014/main" id="{165C2428-FA2A-EAD4-8324-B0B531909056}"/>
              </a:ext>
            </a:extLst>
          </p:cNvPr>
          <p:cNvSpPr txBox="1"/>
          <p:nvPr/>
        </p:nvSpPr>
        <p:spPr>
          <a:xfrm>
            <a:off x="7883751" y="4050185"/>
            <a:ext cx="603569" cy="394210"/>
          </a:xfrm>
          <a:prstGeom prst="rect">
            <a:avLst/>
          </a:prstGeom>
          <a:noFill/>
        </p:spPr>
        <p:txBody>
          <a:bodyPr wrap="square">
            <a:spAutoFit/>
          </a:bodyPr>
          <a:lstStyle/>
          <a:p>
            <a:pPr>
              <a:lnSpc>
                <a:spcPct val="120000"/>
              </a:lnSpc>
            </a:pPr>
            <a:r>
              <a:rPr lang="en-US" altLang="zh-CN" sz="1800"/>
              <a:t>(</a:t>
            </a:r>
            <a:r>
              <a:rPr lang="en-US" altLang="zh-CN"/>
              <a:t>3.4</a:t>
            </a:r>
            <a:r>
              <a:rPr lang="en-US" altLang="zh-CN" sz="1800"/>
              <a:t>)</a:t>
            </a:r>
            <a:endParaRPr lang="en-US" altLang="zh-CN" sz="1800" dirty="0"/>
          </a:p>
        </p:txBody>
      </p:sp>
      <p:sp>
        <p:nvSpPr>
          <p:cNvPr id="13" name="文本框 12">
            <a:extLst>
              <a:ext uri="{FF2B5EF4-FFF2-40B4-BE49-F238E27FC236}">
                <a16:creationId xmlns:a16="http://schemas.microsoft.com/office/drawing/2014/main" id="{60DF9986-6EA3-2714-AC10-39B408BA237E}"/>
              </a:ext>
            </a:extLst>
          </p:cNvPr>
          <p:cNvSpPr txBox="1"/>
          <p:nvPr/>
        </p:nvSpPr>
        <p:spPr>
          <a:xfrm>
            <a:off x="5182210" y="5541618"/>
            <a:ext cx="603569" cy="394210"/>
          </a:xfrm>
          <a:prstGeom prst="rect">
            <a:avLst/>
          </a:prstGeom>
          <a:noFill/>
        </p:spPr>
        <p:txBody>
          <a:bodyPr wrap="square">
            <a:spAutoFit/>
          </a:bodyPr>
          <a:lstStyle/>
          <a:p>
            <a:pPr>
              <a:lnSpc>
                <a:spcPct val="120000"/>
              </a:lnSpc>
            </a:pPr>
            <a:r>
              <a:rPr lang="en-US" altLang="zh-CN" sz="1800"/>
              <a:t>(3.5)</a:t>
            </a:r>
            <a:endParaRPr lang="en-US" altLang="zh-CN" sz="1800" dirty="0"/>
          </a:p>
        </p:txBody>
      </p:sp>
      <p:sp>
        <p:nvSpPr>
          <p:cNvPr id="14" name="文本框 13">
            <a:extLst>
              <a:ext uri="{FF2B5EF4-FFF2-40B4-BE49-F238E27FC236}">
                <a16:creationId xmlns:a16="http://schemas.microsoft.com/office/drawing/2014/main" id="{99D75EA4-11C9-8A18-2115-B84AC49B475B}"/>
              </a:ext>
            </a:extLst>
          </p:cNvPr>
          <p:cNvSpPr txBox="1"/>
          <p:nvPr/>
        </p:nvSpPr>
        <p:spPr>
          <a:xfrm>
            <a:off x="9603849" y="5541618"/>
            <a:ext cx="603569" cy="394210"/>
          </a:xfrm>
          <a:prstGeom prst="rect">
            <a:avLst/>
          </a:prstGeom>
          <a:noFill/>
        </p:spPr>
        <p:txBody>
          <a:bodyPr wrap="square">
            <a:spAutoFit/>
          </a:bodyPr>
          <a:lstStyle/>
          <a:p>
            <a:pPr>
              <a:lnSpc>
                <a:spcPct val="120000"/>
              </a:lnSpc>
            </a:pPr>
            <a:r>
              <a:rPr lang="en-US" altLang="zh-CN" sz="1800"/>
              <a:t>(</a:t>
            </a:r>
            <a:r>
              <a:rPr lang="en-US" altLang="zh-CN"/>
              <a:t>3.6</a:t>
            </a:r>
            <a:r>
              <a:rPr lang="en-US" altLang="zh-CN" sz="1800"/>
              <a:t>)</a:t>
            </a:r>
            <a:endParaRPr lang="en-US" altLang="zh-CN" sz="1800" dirty="0"/>
          </a:p>
        </p:txBody>
      </p:sp>
      <p:graphicFrame>
        <p:nvGraphicFramePr>
          <p:cNvPr id="19" name="对象 18">
            <a:extLst>
              <a:ext uri="{FF2B5EF4-FFF2-40B4-BE49-F238E27FC236}">
                <a16:creationId xmlns:a16="http://schemas.microsoft.com/office/drawing/2014/main" id="{6C867618-30EF-C331-F1EB-1747A2B883D3}"/>
              </a:ext>
            </a:extLst>
          </p:cNvPr>
          <p:cNvGraphicFramePr>
            <a:graphicFrameLocks noChangeAspect="1"/>
          </p:cNvGraphicFramePr>
          <p:nvPr>
            <p:extLst>
              <p:ext uri="{D42A27DB-BD31-4B8C-83A1-F6EECF244321}">
                <p14:modId xmlns:p14="http://schemas.microsoft.com/office/powerpoint/2010/main" val="3656967515"/>
              </p:ext>
            </p:extLst>
          </p:nvPr>
        </p:nvGraphicFramePr>
        <p:xfrm>
          <a:off x="3855425" y="3901911"/>
          <a:ext cx="3435350" cy="914400"/>
        </p:xfrm>
        <a:graphic>
          <a:graphicData uri="http://schemas.openxmlformats.org/presentationml/2006/ole">
            <mc:AlternateContent xmlns:mc="http://schemas.openxmlformats.org/markup-compatibility/2006">
              <mc:Choice xmlns:v="urn:schemas-microsoft-com:vml" Requires="v">
                <p:oleObj name="Equation" r:id="rId8" imgW="3435151" imgH="913654" progId="Equation.DSMT4">
                  <p:embed/>
                </p:oleObj>
              </mc:Choice>
              <mc:Fallback>
                <p:oleObj name="Equation" r:id="rId8" imgW="3435151" imgH="913654" progId="Equation.DSMT4">
                  <p:embed/>
                  <p:pic>
                    <p:nvPicPr>
                      <p:cNvPr id="0" name=""/>
                      <p:cNvPicPr/>
                      <p:nvPr/>
                    </p:nvPicPr>
                    <p:blipFill>
                      <a:blip r:embed="rId9"/>
                      <a:stretch>
                        <a:fillRect/>
                      </a:stretch>
                    </p:blipFill>
                    <p:spPr>
                      <a:xfrm>
                        <a:off x="3855425" y="3901911"/>
                        <a:ext cx="3435350" cy="914400"/>
                      </a:xfrm>
                      <a:prstGeom prst="rect">
                        <a:avLst/>
                      </a:prstGeom>
                    </p:spPr>
                  </p:pic>
                </p:oleObj>
              </mc:Fallback>
            </mc:AlternateContent>
          </a:graphicData>
        </a:graphic>
      </p:graphicFrame>
    </p:spTree>
    <p:extLst>
      <p:ext uri="{BB962C8B-B14F-4D97-AF65-F5344CB8AC3E}">
        <p14:creationId xmlns:p14="http://schemas.microsoft.com/office/powerpoint/2010/main" val="3725402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遭受攻击的图像</a:t>
            </a:r>
            <a:endParaRPr lang="zh-CN" altLang="en-US" sz="2400" b="1" dirty="0">
              <a:solidFill>
                <a:schemeClr val="bg1"/>
              </a:solidFill>
            </a:endParaRPr>
          </a:p>
        </p:txBody>
      </p:sp>
      <p:sp>
        <p:nvSpPr>
          <p:cNvPr id="4"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pic>
        <p:nvPicPr>
          <p:cNvPr id="3" name="图片 2">
            <a:extLst>
              <a:ext uri="{FF2B5EF4-FFF2-40B4-BE49-F238E27FC236}">
                <a16:creationId xmlns:a16="http://schemas.microsoft.com/office/drawing/2014/main" id="{197CF653-D217-77C0-9366-982FC6676D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3575" y="1853674"/>
            <a:ext cx="3189192" cy="2269395"/>
          </a:xfrm>
          <a:prstGeom prst="rect">
            <a:avLst/>
          </a:prstGeom>
          <a:noFill/>
          <a:ln>
            <a:noFill/>
          </a:ln>
        </p:spPr>
      </p:pic>
      <p:pic>
        <p:nvPicPr>
          <p:cNvPr id="15" name="图片 14">
            <a:extLst>
              <a:ext uri="{FF2B5EF4-FFF2-40B4-BE49-F238E27FC236}">
                <a16:creationId xmlns:a16="http://schemas.microsoft.com/office/drawing/2014/main" id="{3DD3E1C7-A2CF-7DBE-01DC-D5840242D5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4059" y="4104846"/>
            <a:ext cx="4234151" cy="1142658"/>
          </a:xfrm>
          <a:prstGeom prst="rect">
            <a:avLst/>
          </a:prstGeom>
          <a:noFill/>
          <a:ln>
            <a:noFill/>
          </a:ln>
        </p:spPr>
      </p:pic>
      <p:pic>
        <p:nvPicPr>
          <p:cNvPr id="16" name="图片 15" descr="图片包含 动物, 游戏机, 虫, 海胆&#10;&#10;描述已自动生成">
            <a:extLst>
              <a:ext uri="{FF2B5EF4-FFF2-40B4-BE49-F238E27FC236}">
                <a16:creationId xmlns:a16="http://schemas.microsoft.com/office/drawing/2014/main" id="{7A378EF4-D423-A66E-0DB7-7C5321DABD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5862" y="5343109"/>
            <a:ext cx="4234152" cy="1151441"/>
          </a:xfrm>
          <a:prstGeom prst="rect">
            <a:avLst/>
          </a:prstGeom>
          <a:noFill/>
          <a:ln>
            <a:noFill/>
          </a:ln>
        </p:spPr>
      </p:pic>
      <p:pic>
        <p:nvPicPr>
          <p:cNvPr id="18" name="图片 17">
            <a:extLst>
              <a:ext uri="{FF2B5EF4-FFF2-40B4-BE49-F238E27FC236}">
                <a16:creationId xmlns:a16="http://schemas.microsoft.com/office/drawing/2014/main" id="{437A775B-1DE0-320C-FF35-6552A506BC7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3576" y="4176090"/>
            <a:ext cx="3189192" cy="1159941"/>
          </a:xfrm>
          <a:prstGeom prst="rect">
            <a:avLst/>
          </a:prstGeom>
          <a:noFill/>
          <a:ln>
            <a:noFill/>
          </a:ln>
        </p:spPr>
      </p:pic>
      <p:pic>
        <p:nvPicPr>
          <p:cNvPr id="19" name="图片 18">
            <a:extLst>
              <a:ext uri="{FF2B5EF4-FFF2-40B4-BE49-F238E27FC236}">
                <a16:creationId xmlns:a16="http://schemas.microsoft.com/office/drawing/2014/main" id="{763B8BDB-83C1-7858-3A8D-0A3FC556557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4059" y="1806288"/>
            <a:ext cx="3190061" cy="2269395"/>
          </a:xfrm>
          <a:prstGeom prst="rect">
            <a:avLst/>
          </a:prstGeom>
          <a:noFill/>
          <a:ln>
            <a:noFill/>
          </a:ln>
        </p:spPr>
      </p:pic>
      <p:pic>
        <p:nvPicPr>
          <p:cNvPr id="20" name="图片 19">
            <a:extLst>
              <a:ext uri="{FF2B5EF4-FFF2-40B4-BE49-F238E27FC236}">
                <a16:creationId xmlns:a16="http://schemas.microsoft.com/office/drawing/2014/main" id="{35B72631-0FEB-BCA7-3341-64D9B342DED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3575" y="5347610"/>
            <a:ext cx="4234151" cy="1151704"/>
          </a:xfrm>
          <a:prstGeom prst="rect">
            <a:avLst/>
          </a:prstGeom>
          <a:noFill/>
          <a:ln>
            <a:noFill/>
          </a:ln>
        </p:spPr>
      </p:pic>
      <p:sp>
        <p:nvSpPr>
          <p:cNvPr id="22" name="文本框 21">
            <a:extLst>
              <a:ext uri="{FF2B5EF4-FFF2-40B4-BE49-F238E27FC236}">
                <a16:creationId xmlns:a16="http://schemas.microsoft.com/office/drawing/2014/main" id="{3227CCCD-D031-90BF-3674-4B0671E84628}"/>
              </a:ext>
            </a:extLst>
          </p:cNvPr>
          <p:cNvSpPr txBox="1"/>
          <p:nvPr/>
        </p:nvSpPr>
        <p:spPr>
          <a:xfrm>
            <a:off x="3916530" y="6469651"/>
            <a:ext cx="4358939" cy="338554"/>
          </a:xfrm>
          <a:prstGeom prst="rect">
            <a:avLst/>
          </a:prstGeom>
          <a:noFill/>
        </p:spPr>
        <p:txBody>
          <a:bodyPr wrap="square">
            <a:spAutoFit/>
          </a:bodyPr>
          <a:lstStyle/>
          <a:p>
            <a:pPr eaLnBrk="1" hangingPunct="1"/>
            <a:r>
              <a:rPr lang="zh-CN" altLang="zh-CN" sz="1600">
                <a:latin typeface="+mn-ea"/>
                <a:cs typeface="+mn-ea"/>
                <a:sym typeface="微软雅黑" panose="020B0503020204020204" charset="-122"/>
              </a:rPr>
              <a:t>图</a:t>
            </a:r>
            <a:r>
              <a:rPr lang="en-US" altLang="zh-CN" sz="1600">
                <a:latin typeface="+mn-ea"/>
                <a:cs typeface="+mn-ea"/>
                <a:sym typeface="微软雅黑" panose="020B0503020204020204" charset="-122"/>
              </a:rPr>
              <a:t>3-11  </a:t>
            </a:r>
            <a:r>
              <a:rPr lang="zh-CN" altLang="en-US" sz="1600">
                <a:latin typeface="+mn-ea"/>
                <a:cs typeface="+mn-ea"/>
                <a:sym typeface="微软雅黑" panose="020B0503020204020204" charset="-122"/>
              </a:rPr>
              <a:t>受各种攻击后的二维切片及其</a:t>
            </a:r>
            <a:r>
              <a:rPr lang="en-US" altLang="zh-CN" sz="1600">
                <a:latin typeface="+mn-ea"/>
                <a:cs typeface="+mn-ea"/>
                <a:sym typeface="微软雅黑" panose="020B0503020204020204" charset="-122"/>
              </a:rPr>
              <a:t>PSNR</a:t>
            </a:r>
            <a:r>
              <a:rPr lang="zh-CN" altLang="en-US" sz="1600">
                <a:latin typeface="+mn-ea"/>
                <a:cs typeface="+mn-ea"/>
                <a:sym typeface="微软雅黑" panose="020B0503020204020204" charset="-122"/>
              </a:rPr>
              <a:t>值</a:t>
            </a:r>
            <a:endParaRPr lang="zh-CN" altLang="en-US" sz="1600" dirty="0">
              <a:latin typeface="+mn-ea"/>
              <a:cs typeface="+mn-ea"/>
              <a:sym typeface="微软雅黑" panose="020B0503020204020204" charset="-122"/>
            </a:endParaRPr>
          </a:p>
        </p:txBody>
      </p:sp>
      <p:sp>
        <p:nvSpPr>
          <p:cNvPr id="2" name="文本框 1">
            <a:extLst>
              <a:ext uri="{FF2B5EF4-FFF2-40B4-BE49-F238E27FC236}">
                <a16:creationId xmlns:a16="http://schemas.microsoft.com/office/drawing/2014/main" id="{E24389E1-B9EE-4740-3CB4-CD61799EC2AF}"/>
              </a:ext>
            </a:extLst>
          </p:cNvPr>
          <p:cNvSpPr txBox="1"/>
          <p:nvPr/>
        </p:nvSpPr>
        <p:spPr>
          <a:xfrm>
            <a:off x="1291331" y="2523281"/>
            <a:ext cx="642244" cy="646331"/>
          </a:xfrm>
          <a:prstGeom prst="rect">
            <a:avLst/>
          </a:prstGeom>
          <a:noFill/>
        </p:spPr>
        <p:txBody>
          <a:bodyPr wrap="square" rtlCol="0">
            <a:spAutoFit/>
          </a:bodyPr>
          <a:lstStyle/>
          <a:p>
            <a:r>
              <a:rPr lang="zh-CN" altLang="en-US">
                <a:latin typeface="+mn-ea"/>
              </a:rPr>
              <a:t>噪声</a:t>
            </a:r>
            <a:endParaRPr lang="en-US" altLang="zh-CN">
              <a:latin typeface="+mn-ea"/>
            </a:endParaRPr>
          </a:p>
          <a:p>
            <a:r>
              <a:rPr lang="zh-CN" altLang="en-US">
                <a:latin typeface="+mn-ea"/>
              </a:rPr>
              <a:t>攻击</a:t>
            </a:r>
          </a:p>
        </p:txBody>
      </p:sp>
      <p:sp>
        <p:nvSpPr>
          <p:cNvPr id="6" name="文本框 5">
            <a:extLst>
              <a:ext uri="{FF2B5EF4-FFF2-40B4-BE49-F238E27FC236}">
                <a16:creationId xmlns:a16="http://schemas.microsoft.com/office/drawing/2014/main" id="{D8E2E94D-C8B7-9591-D3E4-5790AC42A6BF}"/>
              </a:ext>
            </a:extLst>
          </p:cNvPr>
          <p:cNvSpPr txBox="1"/>
          <p:nvPr/>
        </p:nvSpPr>
        <p:spPr>
          <a:xfrm>
            <a:off x="6321815" y="2475896"/>
            <a:ext cx="642244" cy="646331"/>
          </a:xfrm>
          <a:prstGeom prst="rect">
            <a:avLst/>
          </a:prstGeom>
          <a:noFill/>
        </p:spPr>
        <p:txBody>
          <a:bodyPr wrap="square" rtlCol="0">
            <a:spAutoFit/>
          </a:bodyPr>
          <a:lstStyle/>
          <a:p>
            <a:r>
              <a:rPr lang="zh-CN" altLang="en-US">
                <a:latin typeface="+mn-ea"/>
              </a:rPr>
              <a:t>缩放</a:t>
            </a:r>
            <a:endParaRPr lang="en-US" altLang="zh-CN">
              <a:latin typeface="+mn-ea"/>
            </a:endParaRPr>
          </a:p>
          <a:p>
            <a:r>
              <a:rPr lang="zh-CN" altLang="en-US">
                <a:latin typeface="+mn-ea"/>
              </a:rPr>
              <a:t>攻击</a:t>
            </a:r>
          </a:p>
        </p:txBody>
      </p:sp>
      <p:sp>
        <p:nvSpPr>
          <p:cNvPr id="7" name="文本框 6">
            <a:extLst>
              <a:ext uri="{FF2B5EF4-FFF2-40B4-BE49-F238E27FC236}">
                <a16:creationId xmlns:a16="http://schemas.microsoft.com/office/drawing/2014/main" id="{AF992CAE-BD9E-226D-E16A-CE449B0A5E30}"/>
              </a:ext>
            </a:extLst>
          </p:cNvPr>
          <p:cNvSpPr txBox="1"/>
          <p:nvPr/>
        </p:nvSpPr>
        <p:spPr>
          <a:xfrm>
            <a:off x="1294903" y="4267428"/>
            <a:ext cx="642244" cy="646331"/>
          </a:xfrm>
          <a:prstGeom prst="rect">
            <a:avLst/>
          </a:prstGeom>
          <a:noFill/>
        </p:spPr>
        <p:txBody>
          <a:bodyPr wrap="square" rtlCol="0">
            <a:spAutoFit/>
          </a:bodyPr>
          <a:lstStyle/>
          <a:p>
            <a:r>
              <a:rPr lang="zh-CN" altLang="en-US">
                <a:latin typeface="+mn-ea"/>
              </a:rPr>
              <a:t>裁剪</a:t>
            </a:r>
            <a:endParaRPr lang="en-US" altLang="zh-CN">
              <a:latin typeface="+mn-ea"/>
            </a:endParaRPr>
          </a:p>
          <a:p>
            <a:r>
              <a:rPr lang="zh-CN" altLang="en-US">
                <a:latin typeface="+mn-ea"/>
              </a:rPr>
              <a:t>攻击</a:t>
            </a:r>
          </a:p>
        </p:txBody>
      </p:sp>
      <p:sp>
        <p:nvSpPr>
          <p:cNvPr id="8" name="文本框 7">
            <a:extLst>
              <a:ext uri="{FF2B5EF4-FFF2-40B4-BE49-F238E27FC236}">
                <a16:creationId xmlns:a16="http://schemas.microsoft.com/office/drawing/2014/main" id="{14E562F1-CFAE-358A-7029-5B85E2970465}"/>
              </a:ext>
            </a:extLst>
          </p:cNvPr>
          <p:cNvSpPr txBox="1"/>
          <p:nvPr/>
        </p:nvSpPr>
        <p:spPr>
          <a:xfrm>
            <a:off x="1284336" y="5444188"/>
            <a:ext cx="642244" cy="646331"/>
          </a:xfrm>
          <a:prstGeom prst="rect">
            <a:avLst/>
          </a:prstGeom>
          <a:noFill/>
        </p:spPr>
        <p:txBody>
          <a:bodyPr wrap="square" rtlCol="0">
            <a:spAutoFit/>
          </a:bodyPr>
          <a:lstStyle/>
          <a:p>
            <a:r>
              <a:rPr lang="zh-CN" altLang="en-US">
                <a:latin typeface="+mn-ea"/>
              </a:rPr>
              <a:t>压缩</a:t>
            </a:r>
            <a:endParaRPr lang="en-US" altLang="zh-CN">
              <a:latin typeface="+mn-ea"/>
            </a:endParaRPr>
          </a:p>
          <a:p>
            <a:r>
              <a:rPr lang="zh-CN" altLang="en-US">
                <a:latin typeface="+mn-ea"/>
              </a:rPr>
              <a:t>攻击</a:t>
            </a:r>
          </a:p>
        </p:txBody>
      </p:sp>
      <p:sp>
        <p:nvSpPr>
          <p:cNvPr id="9" name="文本框 8">
            <a:extLst>
              <a:ext uri="{FF2B5EF4-FFF2-40B4-BE49-F238E27FC236}">
                <a16:creationId xmlns:a16="http://schemas.microsoft.com/office/drawing/2014/main" id="{16FA4CF5-9B21-6419-2AA6-F0C37BF2A96E}"/>
              </a:ext>
            </a:extLst>
          </p:cNvPr>
          <p:cNvSpPr txBox="1"/>
          <p:nvPr/>
        </p:nvSpPr>
        <p:spPr>
          <a:xfrm>
            <a:off x="6333618" y="4186368"/>
            <a:ext cx="642244" cy="646331"/>
          </a:xfrm>
          <a:prstGeom prst="rect">
            <a:avLst/>
          </a:prstGeom>
          <a:noFill/>
        </p:spPr>
        <p:txBody>
          <a:bodyPr wrap="square" rtlCol="0">
            <a:spAutoFit/>
          </a:bodyPr>
          <a:lstStyle/>
          <a:p>
            <a:r>
              <a:rPr lang="zh-CN" altLang="en-US">
                <a:latin typeface="+mn-ea"/>
              </a:rPr>
              <a:t>滤波</a:t>
            </a:r>
            <a:endParaRPr lang="en-US" altLang="zh-CN">
              <a:latin typeface="+mn-ea"/>
            </a:endParaRPr>
          </a:p>
          <a:p>
            <a:r>
              <a:rPr lang="zh-CN" altLang="en-US">
                <a:latin typeface="+mn-ea"/>
              </a:rPr>
              <a:t>攻击</a:t>
            </a:r>
          </a:p>
        </p:txBody>
      </p:sp>
      <p:sp>
        <p:nvSpPr>
          <p:cNvPr id="10" name="文本框 9">
            <a:extLst>
              <a:ext uri="{FF2B5EF4-FFF2-40B4-BE49-F238E27FC236}">
                <a16:creationId xmlns:a16="http://schemas.microsoft.com/office/drawing/2014/main" id="{DA965CBB-E5C1-10EF-4DBB-EE6CDEBEC54A}"/>
              </a:ext>
            </a:extLst>
          </p:cNvPr>
          <p:cNvSpPr txBox="1"/>
          <p:nvPr/>
        </p:nvSpPr>
        <p:spPr>
          <a:xfrm>
            <a:off x="6333618" y="5452352"/>
            <a:ext cx="642244" cy="646331"/>
          </a:xfrm>
          <a:prstGeom prst="rect">
            <a:avLst/>
          </a:prstGeom>
          <a:noFill/>
        </p:spPr>
        <p:txBody>
          <a:bodyPr wrap="square" rtlCol="0">
            <a:spAutoFit/>
          </a:bodyPr>
          <a:lstStyle/>
          <a:p>
            <a:r>
              <a:rPr lang="zh-CN" altLang="en-US">
                <a:latin typeface="+mn-ea"/>
              </a:rPr>
              <a:t>旋转</a:t>
            </a:r>
            <a:endParaRPr lang="en-US" altLang="zh-CN">
              <a:latin typeface="+mn-ea"/>
            </a:endParaRPr>
          </a:p>
          <a:p>
            <a:r>
              <a:rPr lang="zh-CN" altLang="en-US">
                <a:latin typeface="+mn-ea"/>
              </a:rPr>
              <a:t>攻击</a:t>
            </a:r>
          </a:p>
        </p:txBody>
      </p:sp>
    </p:spTree>
    <p:extLst>
      <p:ext uri="{BB962C8B-B14F-4D97-AF65-F5344CB8AC3E}">
        <p14:creationId xmlns:p14="http://schemas.microsoft.com/office/powerpoint/2010/main" val="2666240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íṥḷíḑé"/>
          <p:cNvSpPr txBox="1"/>
          <p:nvPr/>
        </p:nvSpPr>
        <p:spPr>
          <a:xfrm>
            <a:off x="3959256" y="1830679"/>
            <a:ext cx="466794" cy="461665"/>
          </a:xfrm>
          <a:prstGeom prst="rect">
            <a:avLst/>
          </a:prstGeom>
          <a:noFill/>
        </p:spPr>
        <p:txBody>
          <a:bodyPr wrap="none" anchor="ctr">
            <a:noAutofit/>
          </a:bodyPr>
          <a:lstStyle/>
          <a:p>
            <a:pPr algn="ctr"/>
            <a:r>
              <a:rPr lang="en-US" altLang="zh-CN" sz="2800" dirty="0">
                <a:solidFill>
                  <a:srgbClr val="11B2AE"/>
                </a:solidFill>
                <a:latin typeface="Impact" panose="020B0806030902050204" pitchFamily="34" charset="0"/>
              </a:rPr>
              <a:t>01</a:t>
            </a:r>
          </a:p>
        </p:txBody>
      </p:sp>
      <p:cxnSp>
        <p:nvCxnSpPr>
          <p:cNvPr id="15" name="直接连接符 14"/>
          <p:cNvCxnSpPr/>
          <p:nvPr/>
        </p:nvCxnSpPr>
        <p:spPr>
          <a:xfrm>
            <a:off x="4557722" y="1801904"/>
            <a:ext cx="0" cy="519214"/>
          </a:xfrm>
          <a:prstGeom prst="line">
            <a:avLst/>
          </a:prstGeom>
          <a:ln w="28575">
            <a:solidFill>
              <a:srgbClr val="11B2AE"/>
            </a:solidFill>
          </a:ln>
        </p:spPr>
        <p:style>
          <a:lnRef idx="1">
            <a:schemeClr val="accent1"/>
          </a:lnRef>
          <a:fillRef idx="0">
            <a:schemeClr val="accent1"/>
          </a:fillRef>
          <a:effectRef idx="0">
            <a:schemeClr val="accent1"/>
          </a:effectRef>
          <a:fontRef idx="minor">
            <a:schemeClr val="tx1"/>
          </a:fontRef>
        </p:style>
      </p:cxnSp>
      <p:sp>
        <p:nvSpPr>
          <p:cNvPr id="16" name="išḻidé"/>
          <p:cNvSpPr/>
          <p:nvPr/>
        </p:nvSpPr>
        <p:spPr bwMode="auto">
          <a:xfrm>
            <a:off x="4644143" y="2078945"/>
            <a:ext cx="3610267" cy="31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endParaRPr lang="en-US" altLang="zh-CN" sz="1100" dirty="0"/>
          </a:p>
        </p:txBody>
      </p:sp>
      <p:sp>
        <p:nvSpPr>
          <p:cNvPr id="17" name="îsľïḑê"/>
          <p:cNvSpPr txBox="1"/>
          <p:nvPr/>
        </p:nvSpPr>
        <p:spPr bwMode="auto">
          <a:xfrm>
            <a:off x="4644143" y="1946913"/>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2800" b="1" kern="0" dirty="0">
                <a:solidFill>
                  <a:srgbClr val="1C50A2"/>
                </a:solidFill>
                <a:latin typeface="+mj-ea"/>
                <a:ea typeface="+mj-ea"/>
              </a:rPr>
              <a:t>研究背景和意义</a:t>
            </a:r>
          </a:p>
        </p:txBody>
      </p:sp>
      <p:sp>
        <p:nvSpPr>
          <p:cNvPr id="18" name="îṧ1ïḋê"/>
          <p:cNvSpPr txBox="1"/>
          <p:nvPr/>
        </p:nvSpPr>
        <p:spPr>
          <a:xfrm>
            <a:off x="3959256" y="2630405"/>
            <a:ext cx="503663" cy="461665"/>
          </a:xfrm>
          <a:prstGeom prst="rect">
            <a:avLst/>
          </a:prstGeom>
          <a:noFill/>
        </p:spPr>
        <p:txBody>
          <a:bodyPr wrap="none" anchor="ctr">
            <a:noAutofit/>
          </a:bodyPr>
          <a:lstStyle/>
          <a:p>
            <a:pPr algn="ctr"/>
            <a:r>
              <a:rPr lang="en-US" altLang="zh-CN" sz="2800">
                <a:solidFill>
                  <a:srgbClr val="11B2AE"/>
                </a:solidFill>
                <a:latin typeface="Impact" panose="020B0806030902050204" pitchFamily="34" charset="0"/>
              </a:rPr>
              <a:t>02</a:t>
            </a:r>
          </a:p>
        </p:txBody>
      </p:sp>
      <p:cxnSp>
        <p:nvCxnSpPr>
          <p:cNvPr id="19" name="直接连接符 18"/>
          <p:cNvCxnSpPr/>
          <p:nvPr/>
        </p:nvCxnSpPr>
        <p:spPr>
          <a:xfrm>
            <a:off x="4576156" y="2601630"/>
            <a:ext cx="0" cy="519214"/>
          </a:xfrm>
          <a:prstGeom prst="line">
            <a:avLst/>
          </a:prstGeom>
          <a:ln w="28575" cap="flat" cmpd="sng" algn="ctr">
            <a:solidFill>
              <a:srgbClr val="11B2AE"/>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îSľiḓe"/>
          <p:cNvSpPr/>
          <p:nvPr/>
        </p:nvSpPr>
        <p:spPr bwMode="auto">
          <a:xfrm>
            <a:off x="4662577" y="2878671"/>
            <a:ext cx="3610267" cy="31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endParaRPr lang="en-US" altLang="zh-CN" sz="1100" dirty="0"/>
          </a:p>
        </p:txBody>
      </p:sp>
      <p:sp>
        <p:nvSpPr>
          <p:cNvPr id="21" name="íŝḻiḓê"/>
          <p:cNvSpPr txBox="1"/>
          <p:nvPr/>
        </p:nvSpPr>
        <p:spPr bwMode="auto">
          <a:xfrm>
            <a:off x="4662577" y="274585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342900">
              <a:spcBef>
                <a:spcPct val="0"/>
              </a:spcBef>
              <a:defRPr/>
            </a:pPr>
            <a:r>
              <a:rPr lang="zh-CN" altLang="en-US" sz="2800" b="1" dirty="0">
                <a:solidFill>
                  <a:srgbClr val="1C50A2"/>
                </a:solidFill>
                <a:latin typeface="+mj-ea"/>
                <a:ea typeface="+mj-ea"/>
                <a:sym typeface="微软雅黑" panose="020B0503020204020204" charset="-122"/>
              </a:rPr>
              <a:t>国内外研究现状</a:t>
            </a:r>
          </a:p>
        </p:txBody>
      </p:sp>
      <p:sp>
        <p:nvSpPr>
          <p:cNvPr id="22" name="isľîḋé"/>
          <p:cNvSpPr txBox="1"/>
          <p:nvPr/>
        </p:nvSpPr>
        <p:spPr>
          <a:xfrm>
            <a:off x="3959256" y="3430131"/>
            <a:ext cx="513282" cy="461665"/>
          </a:xfrm>
          <a:prstGeom prst="rect">
            <a:avLst/>
          </a:prstGeom>
          <a:noFill/>
        </p:spPr>
        <p:txBody>
          <a:bodyPr wrap="none" anchor="ctr">
            <a:noAutofit/>
          </a:bodyPr>
          <a:lstStyle/>
          <a:p>
            <a:pPr algn="ctr"/>
            <a:r>
              <a:rPr lang="en-US" altLang="zh-CN" sz="2800">
                <a:solidFill>
                  <a:srgbClr val="11B2AE"/>
                </a:solidFill>
                <a:latin typeface="Impact" panose="020B0806030902050204" pitchFamily="34" charset="0"/>
              </a:rPr>
              <a:t>03</a:t>
            </a:r>
          </a:p>
        </p:txBody>
      </p:sp>
      <p:cxnSp>
        <p:nvCxnSpPr>
          <p:cNvPr id="23" name="直接连接符 22"/>
          <p:cNvCxnSpPr/>
          <p:nvPr/>
        </p:nvCxnSpPr>
        <p:spPr>
          <a:xfrm>
            <a:off x="4580966" y="3401356"/>
            <a:ext cx="0" cy="519214"/>
          </a:xfrm>
          <a:prstGeom prst="line">
            <a:avLst/>
          </a:prstGeom>
          <a:ln w="28575" cap="flat" cmpd="sng" algn="ctr">
            <a:solidFill>
              <a:srgbClr val="11B2AE"/>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ísḻiḍe"/>
          <p:cNvSpPr txBox="1"/>
          <p:nvPr/>
        </p:nvSpPr>
        <p:spPr bwMode="auto">
          <a:xfrm>
            <a:off x="4667387" y="3562361"/>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342900">
              <a:spcBef>
                <a:spcPct val="0"/>
              </a:spcBef>
              <a:defRPr/>
            </a:pPr>
            <a:r>
              <a:rPr lang="zh-CN" altLang="en-US" sz="2800" b="1" dirty="0">
                <a:solidFill>
                  <a:srgbClr val="1C50A2"/>
                </a:solidFill>
                <a:latin typeface="+mj-ea"/>
                <a:ea typeface="+mj-ea"/>
                <a:sym typeface="微软雅黑" panose="020B0503020204020204" charset="-122"/>
              </a:rPr>
              <a:t>研究内容</a:t>
            </a:r>
          </a:p>
        </p:txBody>
      </p:sp>
      <p:sp>
        <p:nvSpPr>
          <p:cNvPr id="26" name="îṡlïḓé"/>
          <p:cNvSpPr txBox="1"/>
          <p:nvPr/>
        </p:nvSpPr>
        <p:spPr>
          <a:xfrm>
            <a:off x="3959256" y="4229857"/>
            <a:ext cx="503663" cy="461665"/>
          </a:xfrm>
          <a:prstGeom prst="rect">
            <a:avLst/>
          </a:prstGeom>
          <a:noFill/>
        </p:spPr>
        <p:txBody>
          <a:bodyPr wrap="none" anchor="ctr">
            <a:noAutofit/>
          </a:bodyPr>
          <a:lstStyle/>
          <a:p>
            <a:pPr algn="ctr"/>
            <a:r>
              <a:rPr lang="en-US" altLang="zh-CN" sz="2800">
                <a:solidFill>
                  <a:srgbClr val="11B2AE"/>
                </a:solidFill>
                <a:latin typeface="Impact" panose="020B0806030902050204" pitchFamily="34" charset="0"/>
              </a:rPr>
              <a:t>04</a:t>
            </a:r>
          </a:p>
        </p:txBody>
      </p:sp>
      <p:cxnSp>
        <p:nvCxnSpPr>
          <p:cNvPr id="27" name="直接连接符 26"/>
          <p:cNvCxnSpPr/>
          <p:nvPr/>
        </p:nvCxnSpPr>
        <p:spPr>
          <a:xfrm>
            <a:off x="4576156" y="4201082"/>
            <a:ext cx="0" cy="519214"/>
          </a:xfrm>
          <a:prstGeom prst="line">
            <a:avLst/>
          </a:prstGeom>
          <a:ln w="28575" cap="flat" cmpd="sng" algn="ctr">
            <a:solidFill>
              <a:srgbClr val="11B2AE"/>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îṩľîḓè"/>
          <p:cNvSpPr txBox="1"/>
          <p:nvPr/>
        </p:nvSpPr>
        <p:spPr bwMode="auto">
          <a:xfrm>
            <a:off x="4662577" y="4345309"/>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342900">
              <a:spcBef>
                <a:spcPct val="0"/>
              </a:spcBef>
              <a:defRPr/>
            </a:pPr>
            <a:r>
              <a:rPr lang="zh-CN" altLang="en-US" sz="2800" b="1" dirty="0">
                <a:solidFill>
                  <a:srgbClr val="1C50A2"/>
                </a:solidFill>
                <a:latin typeface="+mj-ea"/>
                <a:ea typeface="+mj-ea"/>
                <a:sym typeface="微软雅黑" panose="020B0503020204020204" charset="-122"/>
              </a:rPr>
              <a:t>总结与展望</a:t>
            </a:r>
          </a:p>
        </p:txBody>
      </p:sp>
      <p:sp>
        <p:nvSpPr>
          <p:cNvPr id="30" name="î$ļíḍê"/>
          <p:cNvSpPr txBox="1"/>
          <p:nvPr/>
        </p:nvSpPr>
        <p:spPr>
          <a:xfrm>
            <a:off x="3959256" y="5029583"/>
            <a:ext cx="514885" cy="461665"/>
          </a:xfrm>
          <a:prstGeom prst="rect">
            <a:avLst/>
          </a:prstGeom>
          <a:noFill/>
        </p:spPr>
        <p:txBody>
          <a:bodyPr wrap="none" anchor="ctr">
            <a:noAutofit/>
          </a:bodyPr>
          <a:lstStyle/>
          <a:p>
            <a:pPr algn="ctr"/>
            <a:r>
              <a:rPr lang="en-US" altLang="zh-CN" sz="2800">
                <a:solidFill>
                  <a:srgbClr val="11B2AE"/>
                </a:solidFill>
                <a:latin typeface="Impact" panose="020B0806030902050204" pitchFamily="34" charset="0"/>
              </a:rPr>
              <a:t>05</a:t>
            </a:r>
          </a:p>
        </p:txBody>
      </p:sp>
      <p:cxnSp>
        <p:nvCxnSpPr>
          <p:cNvPr id="31" name="直接连接符 30"/>
          <p:cNvCxnSpPr/>
          <p:nvPr/>
        </p:nvCxnSpPr>
        <p:spPr>
          <a:xfrm>
            <a:off x="4581767" y="5000808"/>
            <a:ext cx="0" cy="519214"/>
          </a:xfrm>
          <a:prstGeom prst="line">
            <a:avLst/>
          </a:prstGeom>
          <a:ln w="28575" cap="flat" cmpd="sng" algn="ctr">
            <a:solidFill>
              <a:srgbClr val="11B2AE"/>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iśľîḍè"/>
          <p:cNvSpPr txBox="1"/>
          <p:nvPr/>
        </p:nvSpPr>
        <p:spPr bwMode="auto">
          <a:xfrm>
            <a:off x="4668188" y="5136646"/>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342900">
              <a:spcBef>
                <a:spcPct val="0"/>
              </a:spcBef>
              <a:defRPr/>
            </a:pPr>
            <a:r>
              <a:rPr lang="zh-CN" altLang="en-US" sz="2800" b="1" dirty="0">
                <a:solidFill>
                  <a:srgbClr val="1C50A2"/>
                </a:solidFill>
                <a:latin typeface="+mj-ea"/>
                <a:ea typeface="+mj-ea"/>
                <a:sym typeface="微软雅黑" panose="020B0503020204020204" charset="-122"/>
              </a:rPr>
              <a:t>科研成果</a:t>
            </a:r>
          </a:p>
        </p:txBody>
      </p:sp>
      <p:sp>
        <p:nvSpPr>
          <p:cNvPr id="38" name="îśḻídè"/>
          <p:cNvSpPr txBox="1"/>
          <p:nvPr/>
        </p:nvSpPr>
        <p:spPr bwMode="auto">
          <a:xfrm>
            <a:off x="669925" y="943795"/>
            <a:ext cx="2587770"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dirty="0">
                <a:solidFill>
                  <a:srgbClr val="1C50A2"/>
                </a:solidFill>
              </a:rPr>
              <a:t>content</a:t>
            </a:r>
          </a:p>
        </p:txBody>
      </p:sp>
      <p:sp>
        <p:nvSpPr>
          <p:cNvPr id="2" name="文本框 1"/>
          <p:cNvSpPr txBox="1"/>
          <p:nvPr/>
        </p:nvSpPr>
        <p:spPr>
          <a:xfrm>
            <a:off x="533400" y="440267"/>
            <a:ext cx="1439602" cy="830997"/>
          </a:xfrm>
          <a:prstGeom prst="rect">
            <a:avLst/>
          </a:prstGeom>
          <a:noFill/>
        </p:spPr>
        <p:txBody>
          <a:bodyPr wrap="square" rtlCol="0">
            <a:spAutoFit/>
          </a:bodyPr>
          <a:lstStyle/>
          <a:p>
            <a:r>
              <a:rPr lang="zh-CN" altLang="en-US" sz="4800" b="1" dirty="0">
                <a:solidFill>
                  <a:srgbClr val="1C50A2"/>
                </a:solidFill>
              </a:rPr>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均衡性分析</a:t>
            </a:r>
            <a:endParaRPr lang="zh-CN" altLang="en-US" sz="2400" b="1" dirty="0">
              <a:solidFill>
                <a:schemeClr val="bg1"/>
              </a:solidFill>
            </a:endParaRPr>
          </a:p>
        </p:txBody>
      </p:sp>
      <p:sp>
        <p:nvSpPr>
          <p:cNvPr id="50" name="文本框 49"/>
          <p:cNvSpPr txBox="1"/>
          <p:nvPr/>
        </p:nvSpPr>
        <p:spPr>
          <a:xfrm>
            <a:off x="6230641" y="3871303"/>
            <a:ext cx="1974172" cy="307777"/>
          </a:xfrm>
          <a:prstGeom prst="rect">
            <a:avLst/>
          </a:prstGeom>
          <a:noFill/>
        </p:spPr>
        <p:txBody>
          <a:bodyPr wrap="square">
            <a:spAutoFit/>
          </a:bodyPr>
          <a:lstStyle/>
          <a:p>
            <a:pPr eaLnBrk="1" hangingPunct="1"/>
            <a:r>
              <a:rPr lang="zh-CN" altLang="zh-CN" sz="1400">
                <a:latin typeface="宋体" panose="02010600030101010101" pitchFamily="2" charset="-122"/>
                <a:ea typeface="宋体" panose="02010600030101010101" pitchFamily="2" charset="-122"/>
                <a:cs typeface="+mn-ea"/>
                <a:sym typeface="微软雅黑" panose="020B0503020204020204" charset="-122"/>
              </a:rPr>
              <a:t>图</a:t>
            </a:r>
            <a:r>
              <a:rPr lang="en-US" altLang="zh-CN" sz="1400">
                <a:latin typeface="宋体" panose="02010600030101010101" pitchFamily="2" charset="-122"/>
                <a:ea typeface="宋体" panose="02010600030101010101" pitchFamily="2" charset="-122"/>
                <a:cs typeface="+mn-ea"/>
                <a:sym typeface="微软雅黑" panose="020B0503020204020204" charset="-122"/>
              </a:rPr>
              <a:t>3-12  </a:t>
            </a:r>
            <a:r>
              <a:rPr lang="zh-CN" altLang="en-US" sz="1400">
                <a:latin typeface="宋体" panose="02010600030101010101" pitchFamily="2" charset="-122"/>
                <a:ea typeface="宋体" panose="02010600030101010101" pitchFamily="2" charset="-122"/>
                <a:cs typeface="+mn-ea"/>
                <a:sym typeface="微软雅黑" panose="020B0503020204020204" charset="-122"/>
              </a:rPr>
              <a:t>测试样本图像</a:t>
            </a:r>
            <a:endParaRPr lang="zh-CN" altLang="en-US" sz="1400" dirty="0">
              <a:latin typeface="宋体" panose="02010600030101010101" pitchFamily="2" charset="-122"/>
              <a:ea typeface="宋体" panose="02010600030101010101" pitchFamily="2" charset="-122"/>
              <a:cs typeface="+mn-ea"/>
              <a:sym typeface="微软雅黑" panose="020B0503020204020204" charset="-122"/>
            </a:endParaRPr>
          </a:p>
        </p:txBody>
      </p:sp>
      <p:sp>
        <p:nvSpPr>
          <p:cNvPr id="2" name="矩形 1"/>
          <p:cNvSpPr/>
          <p:nvPr/>
        </p:nvSpPr>
        <p:spPr>
          <a:xfrm>
            <a:off x="692785" y="1998980"/>
            <a:ext cx="3044825" cy="2757293"/>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a:latin typeface="+mj-ea"/>
                <a:ea typeface="+mj-ea"/>
                <a:cs typeface="+mn-ea"/>
                <a:sym typeface="+mn-ea"/>
              </a:rPr>
              <a:t>实验分析</a:t>
            </a:r>
          </a:p>
          <a:p>
            <a:pPr marL="285750" indent="284480" algn="just" fontAlgn="auto">
              <a:lnSpc>
                <a:spcPct val="150000"/>
              </a:lnSpc>
              <a:spcBef>
                <a:spcPts val="600"/>
              </a:spcBef>
              <a:buFont typeface="Wingdings" panose="05000000000000000000" charset="0"/>
              <a:buChar char="Ø"/>
            </a:pPr>
            <a:r>
              <a:rPr lang="zh-CN" altLang="zh-CN" sz="1600" spc="100">
                <a:latin typeface="微软雅黑" panose="020B0503020204020204" charset="-122"/>
                <a:ea typeface="微软雅黑" panose="020B0503020204020204" charset="-122"/>
                <a:cs typeface="+mn-ea"/>
              </a:rPr>
              <a:t>均衡性表示所生成的零水印中的</a:t>
            </a:r>
            <a:r>
              <a:rPr lang="en-US" altLang="zh-CN" sz="1600" spc="100">
                <a:latin typeface="微软雅黑" panose="020B0503020204020204" charset="-122"/>
                <a:ea typeface="微软雅黑" panose="020B0503020204020204" charset="-122"/>
                <a:cs typeface="+mn-ea"/>
              </a:rPr>
              <a:t>0</a:t>
            </a:r>
            <a:r>
              <a:rPr lang="zh-CN" altLang="zh-CN" sz="1600" spc="100">
                <a:latin typeface="微软雅黑" panose="020B0503020204020204" charset="-122"/>
                <a:ea typeface="微软雅黑" panose="020B0503020204020204" charset="-122"/>
                <a:cs typeface="+mn-ea"/>
              </a:rPr>
              <a:t>和</a:t>
            </a:r>
            <a:r>
              <a:rPr lang="en-US" altLang="zh-CN" sz="1600" spc="100">
                <a:latin typeface="微软雅黑" panose="020B0503020204020204" charset="-122"/>
                <a:ea typeface="微软雅黑" panose="020B0503020204020204" charset="-122"/>
                <a:cs typeface="+mn-ea"/>
              </a:rPr>
              <a:t>1</a:t>
            </a:r>
            <a:r>
              <a:rPr lang="zh-CN" altLang="zh-CN" sz="1600" spc="100">
                <a:latin typeface="微软雅黑" panose="020B0503020204020204" charset="-122"/>
                <a:ea typeface="微软雅黑" panose="020B0503020204020204" charset="-122"/>
                <a:cs typeface="+mn-ea"/>
              </a:rPr>
              <a:t>的数目应尽可能接近。从信息安全的角度来看，</a:t>
            </a:r>
            <a:r>
              <a:rPr lang="en-US" altLang="zh-CN" sz="1600" spc="100">
                <a:latin typeface="微软雅黑" panose="020B0503020204020204" charset="-122"/>
                <a:ea typeface="微软雅黑" panose="020B0503020204020204" charset="-122"/>
                <a:cs typeface="+mn-ea"/>
              </a:rPr>
              <a:t>0</a:t>
            </a:r>
            <a:r>
              <a:rPr lang="zh-CN" altLang="zh-CN" sz="1600" spc="100">
                <a:latin typeface="微软雅黑" panose="020B0503020204020204" charset="-122"/>
                <a:ea typeface="微软雅黑" panose="020B0503020204020204" charset="-122"/>
                <a:cs typeface="+mn-ea"/>
              </a:rPr>
              <a:t>和</a:t>
            </a:r>
            <a:r>
              <a:rPr lang="en-US" altLang="zh-CN" sz="1600" spc="100">
                <a:latin typeface="微软雅黑" panose="020B0503020204020204" charset="-122"/>
                <a:ea typeface="微软雅黑" panose="020B0503020204020204" charset="-122"/>
                <a:cs typeface="+mn-ea"/>
              </a:rPr>
              <a:t>1</a:t>
            </a:r>
            <a:r>
              <a:rPr lang="zh-CN" altLang="zh-CN" sz="1600" spc="100">
                <a:latin typeface="微软雅黑" panose="020B0503020204020204" charset="-122"/>
                <a:ea typeface="微软雅黑" panose="020B0503020204020204" charset="-122"/>
                <a:cs typeface="+mn-ea"/>
              </a:rPr>
              <a:t>的个数越接近，攻击者估计水印信息的概率就越小</a:t>
            </a:r>
            <a:r>
              <a:rPr lang="zh-CN" altLang="en-US" sz="1600" spc="100">
                <a:latin typeface="微软雅黑" panose="020B0503020204020204" charset="-122"/>
                <a:ea typeface="微软雅黑" panose="020B0503020204020204" charset="-122"/>
                <a:cs typeface="+mn-ea"/>
              </a:rPr>
              <a:t>。</a:t>
            </a:r>
            <a:endParaRPr lang="zh-CN" altLang="en-US" sz="1600" spc="100" dirty="0">
              <a:latin typeface="微软雅黑" panose="020B0503020204020204" charset="-122"/>
              <a:ea typeface="微软雅黑" panose="020B0503020204020204" charset="-122"/>
              <a:cs typeface="+mn-ea"/>
              <a:sym typeface="+mn-ea"/>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pic>
        <p:nvPicPr>
          <p:cNvPr id="4" name="图片 3">
            <a:extLst>
              <a:ext uri="{FF2B5EF4-FFF2-40B4-BE49-F238E27FC236}">
                <a16:creationId xmlns:a16="http://schemas.microsoft.com/office/drawing/2014/main" id="{85B05B57-79A2-4441-2CEC-8F3E14F088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1120" y="1768445"/>
            <a:ext cx="4133215" cy="2141220"/>
          </a:xfrm>
          <a:prstGeom prst="rect">
            <a:avLst/>
          </a:prstGeom>
          <a:noFill/>
          <a:ln>
            <a:noFill/>
          </a:ln>
        </p:spPr>
      </p:pic>
      <p:graphicFrame>
        <p:nvGraphicFramePr>
          <p:cNvPr id="10" name="表格 9">
            <a:extLst>
              <a:ext uri="{FF2B5EF4-FFF2-40B4-BE49-F238E27FC236}">
                <a16:creationId xmlns:a16="http://schemas.microsoft.com/office/drawing/2014/main" id="{8C61F7D6-A31B-01A7-D66C-72F18BCF495A}"/>
              </a:ext>
            </a:extLst>
          </p:cNvPr>
          <p:cNvGraphicFramePr>
            <a:graphicFrameLocks noGrp="1"/>
          </p:cNvGraphicFramePr>
          <p:nvPr>
            <p:extLst>
              <p:ext uri="{D42A27DB-BD31-4B8C-83A1-F6EECF244321}">
                <p14:modId xmlns:p14="http://schemas.microsoft.com/office/powerpoint/2010/main" val="1128625228"/>
              </p:ext>
            </p:extLst>
          </p:nvPr>
        </p:nvGraphicFramePr>
        <p:xfrm>
          <a:off x="5151120" y="4616929"/>
          <a:ext cx="5411470" cy="1931416"/>
        </p:xfrm>
        <a:graphic>
          <a:graphicData uri="http://schemas.openxmlformats.org/drawingml/2006/table">
            <a:tbl>
              <a:tblPr firstRow="1" firstCol="1" bandRow="1">
                <a:tableStyleId>{C083E6E3-FA7D-4D7B-A595-EF9225AFEA82}</a:tableStyleId>
              </a:tblPr>
              <a:tblGrid>
                <a:gridCol w="1352550">
                  <a:extLst>
                    <a:ext uri="{9D8B030D-6E8A-4147-A177-3AD203B41FA5}">
                      <a16:colId xmlns:a16="http://schemas.microsoft.com/office/drawing/2014/main" val="3727126585"/>
                    </a:ext>
                  </a:extLst>
                </a:gridCol>
                <a:gridCol w="1352550">
                  <a:extLst>
                    <a:ext uri="{9D8B030D-6E8A-4147-A177-3AD203B41FA5}">
                      <a16:colId xmlns:a16="http://schemas.microsoft.com/office/drawing/2014/main" val="241142661"/>
                    </a:ext>
                  </a:extLst>
                </a:gridCol>
                <a:gridCol w="1353185">
                  <a:extLst>
                    <a:ext uri="{9D8B030D-6E8A-4147-A177-3AD203B41FA5}">
                      <a16:colId xmlns:a16="http://schemas.microsoft.com/office/drawing/2014/main" val="3157148425"/>
                    </a:ext>
                  </a:extLst>
                </a:gridCol>
                <a:gridCol w="1353185">
                  <a:extLst>
                    <a:ext uri="{9D8B030D-6E8A-4147-A177-3AD203B41FA5}">
                      <a16:colId xmlns:a16="http://schemas.microsoft.com/office/drawing/2014/main" val="4116102526"/>
                    </a:ext>
                  </a:extLst>
                </a:gridCol>
              </a:tblGrid>
              <a:tr h="0">
                <a:tc>
                  <a:txBody>
                    <a:bodyPr/>
                    <a:lstStyle/>
                    <a:p>
                      <a:pPr indent="127000" algn="ctr">
                        <a:lnSpc>
                          <a:spcPct val="150000"/>
                        </a:lnSpc>
                      </a:pPr>
                      <a:r>
                        <a:rPr lang="en-US" sz="1100" b="0" u="none" strike="noStrike" kern="1200">
                          <a:solidFill>
                            <a:schemeClr val="tx1"/>
                          </a:solidFill>
                          <a:effectLst/>
                          <a:latin typeface="Times New Roman" panose="02020603050405020304" pitchFamily="18" charset="0"/>
                          <a:cs typeface="Times New Roman" panose="02020603050405020304" pitchFamily="18" charset="0"/>
                        </a:rPr>
                        <a:t>Image</a:t>
                      </a:r>
                      <a:endParaRPr lang="zh-CN" altLang="en-US" sz="1100" b="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N</a:t>
                      </a:r>
                      <a:r>
                        <a:rPr lang="en-US" sz="1200" b="0" kern="100" baseline="-25000">
                          <a:effectLst/>
                          <a:latin typeface="Times New Roman" panose="02020603050405020304" pitchFamily="18" charset="0"/>
                          <a:cs typeface="Times New Roman" panose="02020603050405020304" pitchFamily="18" charset="0"/>
                        </a:rPr>
                        <a:t>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N</a:t>
                      </a:r>
                      <a:r>
                        <a:rPr lang="en-US" sz="1200" b="0" kern="100" baseline="-25000">
                          <a:effectLst/>
                          <a:latin typeface="Times New Roman" panose="02020603050405020304" pitchFamily="18" charset="0"/>
                          <a:cs typeface="Times New Roman" panose="02020603050405020304" pitchFamily="18" charset="0"/>
                        </a:rPr>
                        <a:t>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EA</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98581668"/>
                  </a:ext>
                </a:extLst>
              </a:tr>
              <a:tr h="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Fig.12 a</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552</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472</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0.078</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08270400"/>
                  </a:ext>
                </a:extLst>
              </a:tr>
              <a:tr h="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Fig.12 b</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546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478</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0.066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18470771"/>
                  </a:ext>
                </a:extLst>
              </a:tr>
              <a:tr h="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Fig.12 c</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565</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459</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0.103</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00701637"/>
                  </a:ext>
                </a:extLst>
              </a:tr>
              <a:tr h="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Fig.12 d</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571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453</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0.115</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42738106"/>
                  </a:ext>
                </a:extLst>
              </a:tr>
              <a:tr h="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Fig.12 e</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567</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457</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0.107</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80906839"/>
                  </a:ext>
                </a:extLst>
              </a:tr>
              <a:tr h="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Fig.12 f</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548</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476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0.070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34093048"/>
                  </a:ext>
                </a:extLst>
              </a:tr>
              <a:tr h="0">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Avera</a:t>
                      </a:r>
                      <a:r>
                        <a:rPr lang="en-US" altLang="zh-CN" sz="1200" b="0" kern="100">
                          <a:effectLst/>
                          <a:latin typeface="Times New Roman" panose="02020603050405020304" pitchFamily="18" charset="0"/>
                          <a:cs typeface="Times New Roman" panose="02020603050405020304" pitchFamily="18" charset="0"/>
                        </a:rPr>
                        <a:t>g</a:t>
                      </a:r>
                      <a:r>
                        <a:rPr lang="en-US" sz="1200" b="0" kern="100">
                          <a:effectLst/>
                          <a:latin typeface="Times New Roman" panose="02020603050405020304" pitchFamily="18" charset="0"/>
                          <a:cs typeface="Times New Roman" panose="02020603050405020304" pitchFamily="18" charset="0"/>
                        </a:rPr>
                        <a:t>e</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588.16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0" kern="100">
                          <a:effectLst/>
                          <a:latin typeface="Times New Roman" panose="02020603050405020304" pitchFamily="18" charset="0"/>
                          <a:cs typeface="Times New Roman" panose="02020603050405020304" pitchFamily="18" charset="0"/>
                        </a:rPr>
                        <a:t>496.75</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200" b="1" kern="100">
                          <a:effectLst/>
                          <a:latin typeface="Times New Roman" panose="02020603050405020304" pitchFamily="18" charset="0"/>
                          <a:cs typeface="Times New Roman" panose="02020603050405020304" pitchFamily="18" charset="0"/>
                        </a:rPr>
                        <a:t>0.089</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1128850"/>
                  </a:ext>
                </a:extLst>
              </a:tr>
            </a:tbl>
          </a:graphicData>
        </a:graphic>
      </p:graphicFrame>
      <p:sp>
        <p:nvSpPr>
          <p:cNvPr id="16" name="文本框 15">
            <a:extLst>
              <a:ext uri="{FF2B5EF4-FFF2-40B4-BE49-F238E27FC236}">
                <a16:creationId xmlns:a16="http://schemas.microsoft.com/office/drawing/2014/main" id="{FE018FE8-4FCA-D0BD-568B-BF1B99B500D3}"/>
              </a:ext>
            </a:extLst>
          </p:cNvPr>
          <p:cNvSpPr txBox="1"/>
          <p:nvPr/>
        </p:nvSpPr>
        <p:spPr>
          <a:xfrm>
            <a:off x="6869769" y="4309152"/>
            <a:ext cx="1974172" cy="307777"/>
          </a:xfrm>
          <a:prstGeom prst="rect">
            <a:avLst/>
          </a:prstGeom>
          <a:noFill/>
        </p:spPr>
        <p:txBody>
          <a:bodyPr wrap="square">
            <a:spAutoFit/>
          </a:bodyPr>
          <a:lstStyle/>
          <a:p>
            <a:pPr eaLnBrk="1" hangingPunct="1"/>
            <a:r>
              <a:rPr lang="zh-CN" altLang="en-US" sz="1400">
                <a:latin typeface="宋体" panose="02010600030101010101" pitchFamily="2" charset="-122"/>
                <a:ea typeface="宋体" panose="02010600030101010101" pitchFamily="2" charset="-122"/>
                <a:cs typeface="+mn-ea"/>
                <a:sym typeface="微软雅黑" panose="020B0503020204020204" charset="-122"/>
              </a:rPr>
              <a:t>表</a:t>
            </a:r>
            <a:r>
              <a:rPr lang="en-US" altLang="zh-CN" sz="1400">
                <a:latin typeface="宋体" panose="02010600030101010101" pitchFamily="2" charset="-122"/>
                <a:ea typeface="宋体" panose="02010600030101010101" pitchFamily="2" charset="-122"/>
                <a:cs typeface="+mn-ea"/>
                <a:sym typeface="微软雅黑" panose="020B0503020204020204" charset="-122"/>
              </a:rPr>
              <a:t>3-1 </a:t>
            </a:r>
            <a:r>
              <a:rPr lang="zh-CN" altLang="en-US" sz="1400">
                <a:latin typeface="宋体" panose="02010600030101010101" pitchFamily="2" charset="-122"/>
                <a:ea typeface="宋体" panose="02010600030101010101" pitchFamily="2" charset="-122"/>
                <a:cs typeface="+mn-ea"/>
                <a:sym typeface="微软雅黑" panose="020B0503020204020204" charset="-122"/>
              </a:rPr>
              <a:t>均衡性实验结果</a:t>
            </a:r>
            <a:endParaRPr lang="zh-CN" altLang="en-US" sz="1400" dirty="0">
              <a:latin typeface="宋体" panose="02010600030101010101" pitchFamily="2" charset="-122"/>
              <a:ea typeface="宋体" panose="02010600030101010101" pitchFamily="2" charset="-122"/>
              <a:cs typeface="+mn-ea"/>
              <a:sym typeface="微软雅黑" panose="020B0503020204020204" charset="-122"/>
            </a:endParaRPr>
          </a:p>
        </p:txBody>
      </p:sp>
      <p:sp>
        <p:nvSpPr>
          <p:cNvPr id="34" name="Rectangle 2">
            <a:extLst>
              <a:ext uri="{FF2B5EF4-FFF2-40B4-BE49-F238E27FC236}">
                <a16:creationId xmlns:a16="http://schemas.microsoft.com/office/drawing/2014/main" id="{C2A79422-7680-5B4C-87B2-A082CE36B389}"/>
              </a:ext>
            </a:extLst>
          </p:cNvPr>
          <p:cNvSpPr>
            <a:spLocks noChangeArrowheads="1"/>
          </p:cNvSpPr>
          <p:nvPr/>
        </p:nvSpPr>
        <p:spPr bwMode="auto">
          <a:xfrm>
            <a:off x="1429474" y="53127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7" name="组合 36">
            <a:extLst>
              <a:ext uri="{FF2B5EF4-FFF2-40B4-BE49-F238E27FC236}">
                <a16:creationId xmlns:a16="http://schemas.microsoft.com/office/drawing/2014/main" id="{9309AF19-EEE3-CA65-BC4C-F307F7FD6289}"/>
              </a:ext>
            </a:extLst>
          </p:cNvPr>
          <p:cNvGrpSpPr/>
          <p:nvPr/>
        </p:nvGrpSpPr>
        <p:grpSpPr>
          <a:xfrm>
            <a:off x="1261899" y="5334006"/>
            <a:ext cx="2964732" cy="642476"/>
            <a:chOff x="1334537" y="5288087"/>
            <a:chExt cx="2052232" cy="642476"/>
          </a:xfrm>
        </p:grpSpPr>
        <p:graphicFrame>
          <p:nvGraphicFramePr>
            <p:cNvPr id="35" name="对象 34">
              <a:extLst>
                <a:ext uri="{FF2B5EF4-FFF2-40B4-BE49-F238E27FC236}">
                  <a16:creationId xmlns:a16="http://schemas.microsoft.com/office/drawing/2014/main" id="{73053C0D-BE78-2E98-C342-78A6250EBD66}"/>
                </a:ext>
              </a:extLst>
            </p:cNvPr>
            <p:cNvGraphicFramePr>
              <a:graphicFrameLocks noChangeAspect="1"/>
            </p:cNvGraphicFramePr>
            <p:nvPr>
              <p:extLst>
                <p:ext uri="{D42A27DB-BD31-4B8C-83A1-F6EECF244321}">
                  <p14:modId xmlns:p14="http://schemas.microsoft.com/office/powerpoint/2010/main" val="4158155451"/>
                </p:ext>
              </p:extLst>
            </p:nvPr>
          </p:nvGraphicFramePr>
          <p:xfrm>
            <a:off x="1334537" y="5288087"/>
            <a:ext cx="1295314" cy="642476"/>
          </p:xfrm>
          <a:graphic>
            <a:graphicData uri="http://schemas.openxmlformats.org/presentationml/2006/ole">
              <mc:AlternateContent xmlns:mc="http://schemas.openxmlformats.org/markup-compatibility/2006">
                <mc:Choice xmlns:v="urn:schemas-microsoft-com:vml" Requires="v">
                  <p:oleObj name="Equation" r:id="rId3" imgW="799753" imgH="393529" progId="Equation.DSMT4">
                    <p:embed/>
                  </p:oleObj>
                </mc:Choice>
                <mc:Fallback>
                  <p:oleObj name="Equation" r:id="rId3" imgW="799753" imgH="393529"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4537" y="5288087"/>
                          <a:ext cx="1295314" cy="642476"/>
                        </a:xfrm>
                        <a:prstGeom prst="rect">
                          <a:avLst/>
                        </a:prstGeom>
                        <a:noFill/>
                      </p:spPr>
                    </p:pic>
                  </p:oleObj>
                </mc:Fallback>
              </mc:AlternateContent>
            </a:graphicData>
          </a:graphic>
        </p:graphicFrame>
        <p:sp>
          <p:nvSpPr>
            <p:cNvPr id="36" name="文本框 35">
              <a:extLst>
                <a:ext uri="{FF2B5EF4-FFF2-40B4-BE49-F238E27FC236}">
                  <a16:creationId xmlns:a16="http://schemas.microsoft.com/office/drawing/2014/main" id="{47B00DB6-BBD2-D17D-1254-5C70EFEA1DBA}"/>
                </a:ext>
              </a:extLst>
            </p:cNvPr>
            <p:cNvSpPr txBox="1"/>
            <p:nvPr/>
          </p:nvSpPr>
          <p:spPr>
            <a:xfrm>
              <a:off x="2783200" y="5406205"/>
              <a:ext cx="603569" cy="394210"/>
            </a:xfrm>
            <a:prstGeom prst="rect">
              <a:avLst/>
            </a:prstGeom>
            <a:noFill/>
          </p:spPr>
          <p:txBody>
            <a:bodyPr wrap="square">
              <a:spAutoFit/>
            </a:bodyPr>
            <a:lstStyle/>
            <a:p>
              <a:pPr>
                <a:lnSpc>
                  <a:spcPct val="120000"/>
                </a:lnSpc>
              </a:pPr>
              <a:r>
                <a:rPr lang="en-US" altLang="zh-CN" sz="1800"/>
                <a:t>(</a:t>
              </a:r>
              <a:r>
                <a:rPr lang="en-US" altLang="zh-CN"/>
                <a:t>3.7</a:t>
              </a:r>
              <a:r>
                <a:rPr lang="en-US" altLang="zh-CN" sz="1800"/>
                <a:t>)</a:t>
              </a:r>
              <a:endParaRPr lang="en-US" altLang="zh-CN" sz="1800"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可区分性分析</a:t>
            </a:r>
            <a:endParaRPr lang="zh-CN" altLang="en-US" sz="2400" b="1" dirty="0">
              <a:solidFill>
                <a:schemeClr val="bg1"/>
              </a:solidFill>
            </a:endParaRPr>
          </a:p>
        </p:txBody>
      </p:sp>
      <p:sp>
        <p:nvSpPr>
          <p:cNvPr id="2" name="矩形 1"/>
          <p:cNvSpPr/>
          <p:nvPr/>
        </p:nvSpPr>
        <p:spPr>
          <a:xfrm>
            <a:off x="692785" y="1998980"/>
            <a:ext cx="3044825" cy="3126625"/>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a:latin typeface="+mj-ea"/>
                <a:ea typeface="+mj-ea"/>
                <a:cs typeface="+mn-ea"/>
                <a:sym typeface="+mn-ea"/>
              </a:rPr>
              <a:t>实验分析</a:t>
            </a:r>
          </a:p>
          <a:p>
            <a:pPr marL="285750" indent="284480" algn="just" fontAlgn="auto">
              <a:lnSpc>
                <a:spcPct val="150000"/>
              </a:lnSpc>
              <a:spcBef>
                <a:spcPts val="600"/>
              </a:spcBef>
              <a:buFont typeface="Wingdings" panose="05000000000000000000" charset="0"/>
              <a:buChar char="Ø"/>
            </a:pPr>
            <a:r>
              <a:rPr lang="zh-CN" altLang="zh-CN" sz="1600" spc="100">
                <a:latin typeface="微软雅黑" panose="020B0503020204020204" charset="-122"/>
                <a:ea typeface="微软雅黑" panose="020B0503020204020204" charset="-122"/>
                <a:cs typeface="+mn-ea"/>
              </a:rPr>
              <a:t>可区分性是指不同医学图像产生的二值零水印信号之间的差别，它可以用误码率来表示。误码率越高，不同图像零水印之间的相似性越差，说明零水印的可区分性越好。</a:t>
            </a:r>
            <a:endParaRPr lang="en-US" altLang="zh-CN" sz="1600" spc="100">
              <a:latin typeface="微软雅黑" panose="020B0503020204020204" charset="-122"/>
              <a:ea typeface="微软雅黑" panose="020B0503020204020204" charset="-122"/>
              <a:cs typeface="+mn-ea"/>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sp>
        <p:nvSpPr>
          <p:cNvPr id="16" name="文本框 15">
            <a:extLst>
              <a:ext uri="{FF2B5EF4-FFF2-40B4-BE49-F238E27FC236}">
                <a16:creationId xmlns:a16="http://schemas.microsoft.com/office/drawing/2014/main" id="{FE018FE8-4FCA-D0BD-568B-BF1B99B500D3}"/>
              </a:ext>
            </a:extLst>
          </p:cNvPr>
          <p:cNvSpPr txBox="1"/>
          <p:nvPr/>
        </p:nvSpPr>
        <p:spPr>
          <a:xfrm>
            <a:off x="6627439" y="2230761"/>
            <a:ext cx="2183617" cy="307777"/>
          </a:xfrm>
          <a:prstGeom prst="rect">
            <a:avLst/>
          </a:prstGeom>
          <a:noFill/>
        </p:spPr>
        <p:txBody>
          <a:bodyPr wrap="square">
            <a:spAutoFit/>
          </a:bodyPr>
          <a:lstStyle/>
          <a:p>
            <a:pPr eaLnBrk="1" hangingPunct="1"/>
            <a:r>
              <a:rPr lang="zh-CN" altLang="en-US" sz="1400">
                <a:latin typeface="宋体" panose="02010600030101010101" pitchFamily="2" charset="-122"/>
                <a:ea typeface="宋体" panose="02010600030101010101" pitchFamily="2" charset="-122"/>
                <a:cs typeface="+mn-ea"/>
                <a:sym typeface="微软雅黑" panose="020B0503020204020204" charset="-122"/>
              </a:rPr>
              <a:t>表</a:t>
            </a:r>
            <a:r>
              <a:rPr lang="en-US" altLang="zh-CN" sz="1400">
                <a:latin typeface="宋体" panose="02010600030101010101" pitchFamily="2" charset="-122"/>
                <a:ea typeface="宋体" panose="02010600030101010101" pitchFamily="2" charset="-122"/>
                <a:cs typeface="+mn-ea"/>
                <a:sym typeface="微软雅黑" panose="020B0503020204020204" charset="-122"/>
              </a:rPr>
              <a:t>3-2 </a:t>
            </a:r>
            <a:r>
              <a:rPr lang="zh-CN" altLang="en-US" sz="1400">
                <a:latin typeface="宋体" panose="02010600030101010101" pitchFamily="2" charset="-122"/>
                <a:ea typeface="宋体" panose="02010600030101010101" pitchFamily="2" charset="-122"/>
                <a:cs typeface="+mn-ea"/>
                <a:sym typeface="微软雅黑" panose="020B0503020204020204" charset="-122"/>
              </a:rPr>
              <a:t>可区分性实验结果</a:t>
            </a:r>
            <a:endParaRPr lang="zh-CN" altLang="en-US" sz="1400" dirty="0">
              <a:latin typeface="宋体" panose="02010600030101010101" pitchFamily="2" charset="-122"/>
              <a:ea typeface="宋体" panose="02010600030101010101" pitchFamily="2" charset="-122"/>
              <a:cs typeface="+mn-ea"/>
              <a:sym typeface="微软雅黑" panose="020B0503020204020204" charset="-122"/>
            </a:endParaRPr>
          </a:p>
        </p:txBody>
      </p:sp>
      <p:graphicFrame>
        <p:nvGraphicFramePr>
          <p:cNvPr id="8" name="表格 7">
            <a:extLst>
              <a:ext uri="{FF2B5EF4-FFF2-40B4-BE49-F238E27FC236}">
                <a16:creationId xmlns:a16="http://schemas.microsoft.com/office/drawing/2014/main" id="{C748325D-5F43-31B9-A6E1-3762D0E22CCC}"/>
              </a:ext>
            </a:extLst>
          </p:cNvPr>
          <p:cNvGraphicFramePr>
            <a:graphicFrameLocks noGrp="1"/>
          </p:cNvGraphicFramePr>
          <p:nvPr>
            <p:extLst>
              <p:ext uri="{D42A27DB-BD31-4B8C-83A1-F6EECF244321}">
                <p14:modId xmlns:p14="http://schemas.microsoft.com/office/powerpoint/2010/main" val="2393254834"/>
              </p:ext>
            </p:extLst>
          </p:nvPr>
        </p:nvGraphicFramePr>
        <p:xfrm>
          <a:off x="4406648" y="2538537"/>
          <a:ext cx="6914603" cy="2350166"/>
        </p:xfrm>
        <a:graphic>
          <a:graphicData uri="http://schemas.openxmlformats.org/drawingml/2006/table">
            <a:tbl>
              <a:tblPr firstRow="1" firstCol="1" bandRow="1">
                <a:tableStyleId>{C083E6E3-FA7D-4D7B-A595-EF9225AFEA82}</a:tableStyleId>
              </a:tblPr>
              <a:tblGrid>
                <a:gridCol w="987452">
                  <a:extLst>
                    <a:ext uri="{9D8B030D-6E8A-4147-A177-3AD203B41FA5}">
                      <a16:colId xmlns:a16="http://schemas.microsoft.com/office/drawing/2014/main" val="2641616683"/>
                    </a:ext>
                  </a:extLst>
                </a:gridCol>
                <a:gridCol w="987452">
                  <a:extLst>
                    <a:ext uri="{9D8B030D-6E8A-4147-A177-3AD203B41FA5}">
                      <a16:colId xmlns:a16="http://schemas.microsoft.com/office/drawing/2014/main" val="90574809"/>
                    </a:ext>
                  </a:extLst>
                </a:gridCol>
                <a:gridCol w="987452">
                  <a:extLst>
                    <a:ext uri="{9D8B030D-6E8A-4147-A177-3AD203B41FA5}">
                      <a16:colId xmlns:a16="http://schemas.microsoft.com/office/drawing/2014/main" val="2787923233"/>
                    </a:ext>
                  </a:extLst>
                </a:gridCol>
                <a:gridCol w="987452">
                  <a:extLst>
                    <a:ext uri="{9D8B030D-6E8A-4147-A177-3AD203B41FA5}">
                      <a16:colId xmlns:a16="http://schemas.microsoft.com/office/drawing/2014/main" val="3641417185"/>
                    </a:ext>
                  </a:extLst>
                </a:gridCol>
                <a:gridCol w="988265">
                  <a:extLst>
                    <a:ext uri="{9D8B030D-6E8A-4147-A177-3AD203B41FA5}">
                      <a16:colId xmlns:a16="http://schemas.microsoft.com/office/drawing/2014/main" val="715052497"/>
                    </a:ext>
                  </a:extLst>
                </a:gridCol>
                <a:gridCol w="988265">
                  <a:extLst>
                    <a:ext uri="{9D8B030D-6E8A-4147-A177-3AD203B41FA5}">
                      <a16:colId xmlns:a16="http://schemas.microsoft.com/office/drawing/2014/main" val="407088304"/>
                    </a:ext>
                  </a:extLst>
                </a:gridCol>
                <a:gridCol w="988265">
                  <a:extLst>
                    <a:ext uri="{9D8B030D-6E8A-4147-A177-3AD203B41FA5}">
                      <a16:colId xmlns:a16="http://schemas.microsoft.com/office/drawing/2014/main" val="1413075364"/>
                    </a:ext>
                  </a:extLst>
                </a:gridCol>
              </a:tblGrid>
              <a:tr h="335738">
                <a:tc>
                  <a:txBody>
                    <a:bodyPr/>
                    <a:lstStyle/>
                    <a:p>
                      <a:pPr indent="127000" algn="ctr">
                        <a:lnSpc>
                          <a:spcPct val="150000"/>
                        </a:lnSpc>
                      </a:pPr>
                      <a:r>
                        <a:rPr lang="en-US" sz="1200" b="0" kern="100">
                          <a:effectLst/>
                        </a:rPr>
                        <a:t>Image</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Fig.3-12a</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Fig.3-12d</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Fig.3-12b</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Fig.3-12e</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Fig.3-12c</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Fig.3-12f</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91054287"/>
                  </a:ext>
                </a:extLst>
              </a:tr>
              <a:tr h="335738">
                <a:tc>
                  <a:txBody>
                    <a:bodyPr/>
                    <a:lstStyle/>
                    <a:p>
                      <a:pPr indent="127000" algn="ctr">
                        <a:lnSpc>
                          <a:spcPct val="150000"/>
                        </a:lnSpc>
                      </a:pPr>
                      <a:r>
                        <a:rPr lang="en-US" sz="1200" b="0" kern="100">
                          <a:effectLst/>
                        </a:rPr>
                        <a:t>Fig.</a:t>
                      </a:r>
                      <a:r>
                        <a:rPr lang="en-US" altLang="zh-CN" sz="1200" b="0" kern="100">
                          <a:effectLst/>
                        </a:rPr>
                        <a:t> 3-</a:t>
                      </a:r>
                      <a:r>
                        <a:rPr lang="en-US" sz="1200" b="0" kern="100">
                          <a:effectLst/>
                        </a:rPr>
                        <a:t>12a</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0.000</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0.256</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0.481</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0.459</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0.446</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0.417</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2634153"/>
                  </a:ext>
                </a:extLst>
              </a:tr>
              <a:tr h="335738">
                <a:tc>
                  <a:txBody>
                    <a:bodyPr/>
                    <a:lstStyle/>
                    <a:p>
                      <a:pPr indent="127000" algn="ctr">
                        <a:lnSpc>
                          <a:spcPct val="150000"/>
                        </a:lnSpc>
                      </a:pPr>
                      <a:r>
                        <a:rPr lang="en-US" sz="1200" b="0" kern="100">
                          <a:effectLst/>
                        </a:rPr>
                        <a:t>Fig.</a:t>
                      </a:r>
                      <a:r>
                        <a:rPr lang="en-US" altLang="zh-CN" sz="1200" b="0" kern="100">
                          <a:effectLst/>
                        </a:rPr>
                        <a:t> 3-</a:t>
                      </a:r>
                      <a:r>
                        <a:rPr lang="en-US" sz="1200" b="0" kern="100">
                          <a:effectLst/>
                        </a:rPr>
                        <a:t>12d</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0.256</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0.000</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0.408</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0.402</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0.470</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0.453</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3405026"/>
                  </a:ext>
                </a:extLst>
              </a:tr>
              <a:tr h="335738">
                <a:tc>
                  <a:txBody>
                    <a:bodyPr/>
                    <a:lstStyle/>
                    <a:p>
                      <a:pPr indent="127000" algn="ctr">
                        <a:lnSpc>
                          <a:spcPct val="150000"/>
                        </a:lnSpc>
                      </a:pPr>
                      <a:r>
                        <a:rPr lang="en-US" sz="1200" b="0" kern="100">
                          <a:effectLst/>
                        </a:rPr>
                        <a:t>Fig.</a:t>
                      </a:r>
                      <a:r>
                        <a:rPr lang="en-US" altLang="zh-CN" sz="1200" b="0" kern="100">
                          <a:effectLst/>
                        </a:rPr>
                        <a:t> 3-</a:t>
                      </a:r>
                      <a:r>
                        <a:rPr lang="en-US" sz="1200" b="0" kern="100">
                          <a:effectLst/>
                        </a:rPr>
                        <a:t>12b</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0.481</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0.408</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0.000</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0.224</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0.447</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0.425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267754"/>
                  </a:ext>
                </a:extLst>
              </a:tr>
              <a:tr h="335738">
                <a:tc>
                  <a:txBody>
                    <a:bodyPr/>
                    <a:lstStyle/>
                    <a:p>
                      <a:pPr indent="127000" algn="ctr">
                        <a:lnSpc>
                          <a:spcPct val="150000"/>
                        </a:lnSpc>
                      </a:pPr>
                      <a:r>
                        <a:rPr lang="en-US" sz="1200" b="0" kern="100">
                          <a:effectLst/>
                        </a:rPr>
                        <a:t>Fig.</a:t>
                      </a:r>
                      <a:r>
                        <a:rPr lang="en-US" altLang="zh-CN" sz="1200" b="0" kern="100">
                          <a:effectLst/>
                        </a:rPr>
                        <a:t> 3-</a:t>
                      </a:r>
                      <a:r>
                        <a:rPr lang="en-US" sz="1200" b="0" kern="100">
                          <a:effectLst/>
                        </a:rPr>
                        <a:t>12e</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0.459</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0.402</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0.224</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0.000</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0.451</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0.462</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4723788"/>
                  </a:ext>
                </a:extLst>
              </a:tr>
              <a:tr h="335738">
                <a:tc>
                  <a:txBody>
                    <a:bodyPr/>
                    <a:lstStyle/>
                    <a:p>
                      <a:pPr indent="127000" algn="ctr">
                        <a:lnSpc>
                          <a:spcPct val="150000"/>
                        </a:lnSpc>
                      </a:pPr>
                      <a:r>
                        <a:rPr lang="en-US" sz="1200" b="0" kern="100">
                          <a:effectLst/>
                        </a:rPr>
                        <a:t>Fig.</a:t>
                      </a:r>
                      <a:r>
                        <a:rPr lang="en-US" altLang="zh-CN" sz="1200" b="0" kern="100">
                          <a:effectLst/>
                        </a:rPr>
                        <a:t> 3-</a:t>
                      </a:r>
                      <a:r>
                        <a:rPr lang="en-US" sz="1200" b="0" kern="100">
                          <a:effectLst/>
                        </a:rPr>
                        <a:t>12c</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0.446</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0.470</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0.447</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0.451</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0.000</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0.215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840823"/>
                  </a:ext>
                </a:extLst>
              </a:tr>
              <a:tr h="335738">
                <a:tc>
                  <a:txBody>
                    <a:bodyPr/>
                    <a:lstStyle/>
                    <a:p>
                      <a:pPr indent="127000" algn="ctr">
                        <a:lnSpc>
                          <a:spcPct val="150000"/>
                        </a:lnSpc>
                      </a:pPr>
                      <a:r>
                        <a:rPr lang="en-US" sz="1200" b="0" kern="100">
                          <a:effectLst/>
                        </a:rPr>
                        <a:t>Fig.</a:t>
                      </a:r>
                      <a:r>
                        <a:rPr lang="en-US" altLang="zh-CN" sz="1200" b="0" kern="100">
                          <a:effectLst/>
                        </a:rPr>
                        <a:t> 3-</a:t>
                      </a:r>
                      <a:r>
                        <a:rPr lang="en-US" sz="1200" b="0" kern="100">
                          <a:effectLst/>
                        </a:rPr>
                        <a:t>12f</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0.417</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0.453</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0.425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0.462</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0.215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0" kern="100">
                          <a:effectLst/>
                        </a:rPr>
                        <a:t>0.000</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1051584"/>
                  </a:ext>
                </a:extLst>
              </a:tr>
            </a:tbl>
          </a:graphicData>
        </a:graphic>
      </p:graphicFrame>
    </p:spTree>
    <p:extLst>
      <p:ext uri="{BB962C8B-B14F-4D97-AF65-F5344CB8AC3E}">
        <p14:creationId xmlns:p14="http://schemas.microsoft.com/office/powerpoint/2010/main" val="3394533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鲁棒性分析</a:t>
            </a:r>
            <a:endParaRPr lang="zh-CN" altLang="en-US" sz="2400" b="1" dirty="0">
              <a:solidFill>
                <a:schemeClr val="bg1"/>
              </a:solidFill>
            </a:endParaRPr>
          </a:p>
        </p:txBody>
      </p:sp>
      <p:sp>
        <p:nvSpPr>
          <p:cNvPr id="2" name="矩形 1"/>
          <p:cNvSpPr/>
          <p:nvPr/>
        </p:nvSpPr>
        <p:spPr>
          <a:xfrm>
            <a:off x="692785" y="1998980"/>
            <a:ext cx="3044825" cy="458908"/>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a:latin typeface="+mj-ea"/>
                <a:ea typeface="+mj-ea"/>
                <a:cs typeface="+mn-ea"/>
                <a:sym typeface="+mn-ea"/>
              </a:rPr>
              <a:t>单项攻击</a:t>
            </a: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graphicFrame>
        <p:nvGraphicFramePr>
          <p:cNvPr id="22" name="表格 21">
            <a:extLst>
              <a:ext uri="{FF2B5EF4-FFF2-40B4-BE49-F238E27FC236}">
                <a16:creationId xmlns:a16="http://schemas.microsoft.com/office/drawing/2014/main" id="{3B372AA8-FC1B-7B4E-872B-964A3C3763B8}"/>
              </a:ext>
            </a:extLst>
          </p:cNvPr>
          <p:cNvGraphicFramePr>
            <a:graphicFrameLocks noGrp="1"/>
          </p:cNvGraphicFramePr>
          <p:nvPr>
            <p:extLst>
              <p:ext uri="{D42A27DB-BD31-4B8C-83A1-F6EECF244321}">
                <p14:modId xmlns:p14="http://schemas.microsoft.com/office/powerpoint/2010/main" val="2269537408"/>
              </p:ext>
            </p:extLst>
          </p:nvPr>
        </p:nvGraphicFramePr>
        <p:xfrm>
          <a:off x="5983639" y="2575433"/>
          <a:ext cx="4969622" cy="4131918"/>
        </p:xfrm>
        <a:graphic>
          <a:graphicData uri="http://schemas.openxmlformats.org/drawingml/2006/table">
            <a:tbl>
              <a:tblPr bandRow="1">
                <a:tableStyleId>{C083E6E3-FA7D-4D7B-A595-EF9225AFEA82}</a:tableStyleId>
              </a:tblPr>
              <a:tblGrid>
                <a:gridCol w="1225917">
                  <a:extLst>
                    <a:ext uri="{9D8B030D-6E8A-4147-A177-3AD203B41FA5}">
                      <a16:colId xmlns:a16="http://schemas.microsoft.com/office/drawing/2014/main" val="3070769740"/>
                    </a:ext>
                  </a:extLst>
                </a:gridCol>
                <a:gridCol w="1384977">
                  <a:extLst>
                    <a:ext uri="{9D8B030D-6E8A-4147-A177-3AD203B41FA5}">
                      <a16:colId xmlns:a16="http://schemas.microsoft.com/office/drawing/2014/main" val="236660761"/>
                    </a:ext>
                  </a:extLst>
                </a:gridCol>
                <a:gridCol w="1179364">
                  <a:extLst>
                    <a:ext uri="{9D8B030D-6E8A-4147-A177-3AD203B41FA5}">
                      <a16:colId xmlns:a16="http://schemas.microsoft.com/office/drawing/2014/main" val="116243847"/>
                    </a:ext>
                  </a:extLst>
                </a:gridCol>
                <a:gridCol w="1179364">
                  <a:extLst>
                    <a:ext uri="{9D8B030D-6E8A-4147-A177-3AD203B41FA5}">
                      <a16:colId xmlns:a16="http://schemas.microsoft.com/office/drawing/2014/main" val="182746536"/>
                    </a:ext>
                  </a:extLst>
                </a:gridCol>
              </a:tblGrid>
              <a:tr h="295137">
                <a:tc>
                  <a:txBody>
                    <a:bodyPr/>
                    <a:lstStyle/>
                    <a:p>
                      <a:pPr algn="ctr" fontAlgn="b">
                        <a:lnSpc>
                          <a:spcPct val="150000"/>
                        </a:lnSpc>
                      </a:pPr>
                      <a:r>
                        <a:rPr lang="zh-CN" altLang="en-US" sz="1100" b="1" u="none" strike="noStrike" dirty="0">
                          <a:solidFill>
                            <a:srgbClr val="000000"/>
                          </a:solidFill>
                          <a:effectLst/>
                        </a:rPr>
                        <a:t>攻击方式</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lnSpc>
                          <a:spcPct val="150000"/>
                        </a:lnSpc>
                      </a:pPr>
                      <a:r>
                        <a:rPr lang="zh-CN" altLang="en-US" sz="1100" b="1" u="none" strike="noStrike" dirty="0">
                          <a:solidFill>
                            <a:srgbClr val="000000"/>
                          </a:solidFill>
                          <a:effectLst/>
                        </a:rPr>
                        <a:t>参数</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lnSpc>
                          <a:spcPct val="150000"/>
                        </a:lnSpc>
                      </a:pPr>
                      <a:r>
                        <a:rPr lang="en-US" altLang="zh-CN" sz="1100" b="1" u="none" strike="noStrike">
                          <a:solidFill>
                            <a:srgbClr val="000000"/>
                          </a:solidFill>
                          <a:effectLst/>
                        </a:rPr>
                        <a:t>BER</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lnSpc>
                          <a:spcPct val="150000"/>
                        </a:lnSpc>
                      </a:pPr>
                      <a:r>
                        <a:rPr lang="en-US" altLang="zh-CN" sz="1100" b="1" i="0" u="none" strike="noStrike">
                          <a:solidFill>
                            <a:srgbClr val="000000"/>
                          </a:solidFill>
                          <a:effectLst/>
                          <a:latin typeface="等线" panose="02010600030101010101" pitchFamily="2" charset="-122"/>
                          <a:ea typeface="等线" panose="02010600030101010101" pitchFamily="2" charset="-122"/>
                        </a:rPr>
                        <a:t>NCC</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105336748"/>
                  </a:ext>
                </a:extLst>
              </a:tr>
              <a:tr h="295137">
                <a:tc rowSpan="4">
                  <a:txBody>
                    <a:bodyPr/>
                    <a:lstStyle/>
                    <a:p>
                      <a:pPr algn="ctr" fontAlgn="b"/>
                      <a:r>
                        <a:rPr lang="en-US" sz="1400" u="none" strike="noStrike" dirty="0">
                          <a:effectLst/>
                          <a:latin typeface="+mn-ea"/>
                          <a:ea typeface="+mn-ea"/>
                        </a:rPr>
                        <a:t>JPEG</a:t>
                      </a:r>
                      <a:r>
                        <a:rPr lang="zh-CN" altLang="en-US" sz="1400" u="none" strike="noStrike" dirty="0">
                          <a:effectLst/>
                          <a:latin typeface="+mn-ea"/>
                          <a:ea typeface="+mn-ea"/>
                        </a:rPr>
                        <a:t>压缩</a:t>
                      </a:r>
                    </a:p>
                    <a:p>
                      <a:pPr algn="ctr" fontAlgn="b"/>
                      <a:r>
                        <a:rPr lang="zh-CN" altLang="en-US" sz="1400" u="none" strike="noStrike">
                          <a:effectLst/>
                          <a:latin typeface="+mn-ea"/>
                          <a:ea typeface="+mn-ea"/>
                        </a:rPr>
                        <a:t>　</a:t>
                      </a:r>
                    </a:p>
                    <a:p>
                      <a:pPr algn="ctr" fontAlgn="b"/>
                      <a:r>
                        <a:rPr lang="zh-CN" altLang="en-US" sz="1400" u="none" strike="noStrike">
                          <a:effectLst/>
                          <a:latin typeface="+mn-ea"/>
                          <a:ea typeface="+mn-ea"/>
                        </a:rPr>
                        <a:t>　</a:t>
                      </a:r>
                      <a:endParaRPr lang="zh-CN" altLang="en-US" sz="1400" b="0" i="0" u="none" strike="noStrike">
                        <a:solidFill>
                          <a:srgbClr val="000000"/>
                        </a:solidFill>
                        <a:effectLst/>
                        <a:latin typeface="+mn-ea"/>
                        <a:ea typeface="+mn-ea"/>
                      </a:endParaRPr>
                    </a:p>
                  </a:txBody>
                  <a:tcPr marL="9525" marR="9525" marT="9525" marB="0" anchor="b">
                    <a:solidFill>
                      <a:schemeClr val="accent3">
                        <a:lumMod val="20000"/>
                        <a:lumOff val="80000"/>
                      </a:schemeClr>
                    </a:solidFill>
                  </a:tcPr>
                </a:tc>
                <a:tc>
                  <a:txBody>
                    <a:bodyPr/>
                    <a:lstStyle/>
                    <a:p>
                      <a:pPr algn="ctr" fontAlgn="b"/>
                      <a:r>
                        <a:rPr lang="en-US" sz="1100" u="none" strike="noStrike" dirty="0">
                          <a:effectLst/>
                        </a:rPr>
                        <a:t>Q = 10</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0.0009</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0.9979</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481069744"/>
                  </a:ext>
                </a:extLst>
              </a:tr>
              <a:tr h="295137">
                <a:tc vMerge="1">
                  <a:txBody>
                    <a:bodyPr/>
                    <a:lstStyle/>
                    <a:p>
                      <a:pPr algn="ctr" fontAlgn="b"/>
                      <a:r>
                        <a:rPr lang="zh-CN" altLang="en-US" sz="1100" u="none" strike="noStrike">
                          <a:effectLst/>
                          <a:latin typeface="+mn-ea"/>
                          <a:ea typeface="+mn-ea"/>
                        </a:rPr>
                        <a:t>　</a:t>
                      </a:r>
                      <a:endParaRPr lang="zh-CN" altLang="en-US" sz="1100" b="0" i="0" u="none" strike="noStrike">
                        <a:solidFill>
                          <a:srgbClr val="000000"/>
                        </a:solidFill>
                        <a:effectLst/>
                        <a:latin typeface="+mn-ea"/>
                        <a:ea typeface="+mn-ea"/>
                      </a:endParaRPr>
                    </a:p>
                  </a:txBody>
                  <a:tcPr marL="9525" marR="9525" marT="9525" marB="0" anchor="b"/>
                </a:tc>
                <a:tc>
                  <a:txBody>
                    <a:bodyPr/>
                    <a:lstStyle/>
                    <a:p>
                      <a:pPr algn="ctr" fontAlgn="b"/>
                      <a:r>
                        <a:rPr lang="en-US" sz="1100" u="none" strike="noStrike" dirty="0">
                          <a:effectLst/>
                        </a:rPr>
                        <a:t>Q = 30</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0.0000</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1.0000</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534059384"/>
                  </a:ext>
                </a:extLst>
              </a:tr>
              <a:tr h="295137">
                <a:tc vMerge="1">
                  <a:txBody>
                    <a:bodyPr/>
                    <a:lstStyle/>
                    <a:p>
                      <a:pPr algn="ctr" fontAlgn="b"/>
                      <a:endParaRPr lang="zh-CN" altLang="en-US" sz="1100" b="0" i="0" u="none" strike="noStrike">
                        <a:solidFill>
                          <a:srgbClr val="000000"/>
                        </a:solidFill>
                        <a:effectLst/>
                        <a:latin typeface="+mn-ea"/>
                        <a:ea typeface="+mn-ea"/>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u="none" strike="noStrike">
                          <a:effectLst/>
                        </a:rPr>
                        <a:t>Q = 70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0.0000</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1.0000</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2276320574"/>
                  </a:ext>
                </a:extLst>
              </a:tr>
              <a:tr h="295137">
                <a:tc vMerge="1">
                  <a:txBody>
                    <a:bodyPr/>
                    <a:lstStyle/>
                    <a:p>
                      <a:pPr algn="ctr" fontAlgn="b"/>
                      <a:r>
                        <a:rPr lang="zh-CN" altLang="en-US" sz="1100" u="none" strike="noStrike">
                          <a:effectLst/>
                          <a:latin typeface="+mn-ea"/>
                          <a:ea typeface="+mn-ea"/>
                        </a:rPr>
                        <a:t>　</a:t>
                      </a:r>
                      <a:endParaRPr lang="zh-CN" altLang="en-US" sz="1100" b="0" i="0" u="none" strike="noStrike">
                        <a:solidFill>
                          <a:srgbClr val="000000"/>
                        </a:solidFill>
                        <a:effectLst/>
                        <a:latin typeface="+mn-ea"/>
                        <a:ea typeface="+mn-ea"/>
                      </a:endParaRPr>
                    </a:p>
                  </a:txBody>
                  <a:tcPr marL="9525" marR="9525" marT="9525" marB="0" anchor="b"/>
                </a:tc>
                <a:tc>
                  <a:txBody>
                    <a:bodyPr/>
                    <a:lstStyle/>
                    <a:p>
                      <a:pPr algn="ctr" fontAlgn="b"/>
                      <a:r>
                        <a:rPr lang="en-US" sz="1100" u="none" strike="noStrike" dirty="0">
                          <a:effectLst/>
                        </a:rPr>
                        <a:t>Q = 90</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0.0000</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1.0000</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181869317"/>
                  </a:ext>
                </a:extLst>
              </a:tr>
              <a:tr h="295137">
                <a:tc rowSpan="6">
                  <a:txBody>
                    <a:bodyPr/>
                    <a:lstStyle/>
                    <a:p>
                      <a:pPr algn="ctr" fontAlgn="b"/>
                      <a:r>
                        <a:rPr lang="zh-CN" altLang="en-US" sz="1400" u="none" strike="noStrike">
                          <a:effectLst/>
                          <a:latin typeface="+mn-ea"/>
                          <a:ea typeface="+mn-ea"/>
                        </a:rPr>
                        <a:t>缩放</a:t>
                      </a:r>
                    </a:p>
                    <a:p>
                      <a:pPr algn="ctr" fontAlgn="b"/>
                      <a:r>
                        <a:rPr lang="zh-CN" altLang="en-US" sz="1400" u="none" strike="noStrike">
                          <a:effectLst/>
                          <a:latin typeface="+mn-ea"/>
                          <a:ea typeface="+mn-ea"/>
                        </a:rPr>
                        <a:t>　</a:t>
                      </a:r>
                    </a:p>
                    <a:p>
                      <a:pPr algn="ctr" fontAlgn="b"/>
                      <a:r>
                        <a:rPr lang="zh-CN" altLang="en-US" sz="1400" u="none" strike="noStrike">
                          <a:effectLst/>
                          <a:latin typeface="+mn-ea"/>
                          <a:ea typeface="+mn-ea"/>
                        </a:rPr>
                        <a:t>　</a:t>
                      </a:r>
                      <a:endParaRPr lang="zh-CN" altLang="en-US" sz="1400" b="0" i="0" u="none" strike="noStrike">
                        <a:solidFill>
                          <a:srgbClr val="000000"/>
                        </a:solidFill>
                        <a:effectLst/>
                        <a:latin typeface="+mn-ea"/>
                        <a:ea typeface="+mn-ea"/>
                      </a:endParaRPr>
                    </a:p>
                  </a:txBody>
                  <a:tcPr marL="9525" marR="9525" marT="9525" marB="0" anchor="b"/>
                </a:tc>
                <a:tc>
                  <a:txBody>
                    <a:bodyPr/>
                    <a:lstStyle/>
                    <a:p>
                      <a:pPr algn="ctr" fontAlgn="b"/>
                      <a:r>
                        <a:rPr lang="en-US" sz="1100" u="none" strike="noStrike" dirty="0">
                          <a:effectLst/>
                        </a:rPr>
                        <a:t>Size = 25%</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0.0058</a:t>
                      </a:r>
                      <a:endParaRPr lang="en-US" altLang="zh-CN" sz="1100" u="none" strike="noStrike" kern="1200" dirty="0">
                        <a:solidFill>
                          <a:schemeClr val="tx1"/>
                        </a:solidFill>
                        <a:effectLst/>
                        <a:latin typeface="+mn-lt"/>
                        <a:ea typeface="+mn-ea"/>
                        <a:cs typeface="+mn-cs"/>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0.9875</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742659525"/>
                  </a:ext>
                </a:extLst>
              </a:tr>
              <a:tr h="295137">
                <a:tc vMerge="1">
                  <a:txBody>
                    <a:bodyPr/>
                    <a:lstStyle/>
                    <a:p>
                      <a:pPr algn="ctr" fontAlgn="b"/>
                      <a:r>
                        <a:rPr lang="zh-CN" altLang="en-US" sz="1100" u="none" strike="noStrike">
                          <a:effectLst/>
                          <a:latin typeface="+mn-ea"/>
                          <a:ea typeface="+mn-ea"/>
                        </a:rPr>
                        <a:t>　</a:t>
                      </a:r>
                      <a:endParaRPr lang="zh-CN" altLang="en-US" sz="1100" b="0" i="0" u="none" strike="noStrike">
                        <a:solidFill>
                          <a:srgbClr val="000000"/>
                        </a:solidFill>
                        <a:effectLst/>
                        <a:latin typeface="+mn-ea"/>
                        <a:ea typeface="+mn-ea"/>
                      </a:endParaRPr>
                    </a:p>
                  </a:txBody>
                  <a:tcPr marL="9525" marR="9525" marT="9525" marB="0" anchor="b"/>
                </a:tc>
                <a:tc>
                  <a:txBody>
                    <a:bodyPr/>
                    <a:lstStyle/>
                    <a:p>
                      <a:pPr algn="ctr" fontAlgn="b"/>
                      <a:r>
                        <a:rPr lang="en-US" sz="1100" u="none" strike="noStrike" dirty="0">
                          <a:effectLst/>
                        </a:rPr>
                        <a:t>Size </a:t>
                      </a:r>
                      <a:r>
                        <a:rPr lang="en-US" sz="1100" u="none" strike="noStrike">
                          <a:effectLst/>
                        </a:rPr>
                        <a:t>= 50%</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0.0019</a:t>
                      </a:r>
                      <a:endParaRPr lang="en-US" altLang="zh-CN" sz="1100" u="none" strike="noStrike" kern="1200" dirty="0">
                        <a:solidFill>
                          <a:schemeClr val="tx1"/>
                        </a:solidFill>
                        <a:effectLst/>
                        <a:latin typeface="+mn-lt"/>
                        <a:ea typeface="+mn-ea"/>
                        <a:cs typeface="+mn-cs"/>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0.9958</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2466275849"/>
                  </a:ext>
                </a:extLst>
              </a:tr>
              <a:tr h="295137">
                <a:tc vMerge="1">
                  <a:txBody>
                    <a:bodyPr/>
                    <a:lstStyle/>
                    <a:p>
                      <a:pPr algn="ctr" fontAlgn="b"/>
                      <a:r>
                        <a:rPr lang="zh-CN" altLang="en-US" sz="1100" u="none" strike="noStrike">
                          <a:effectLst/>
                          <a:latin typeface="+mn-ea"/>
                          <a:ea typeface="+mn-ea"/>
                        </a:rPr>
                        <a:t>　</a:t>
                      </a:r>
                      <a:endParaRPr lang="zh-CN" altLang="en-US" sz="1100" b="0" i="0" u="none" strike="noStrike">
                        <a:solidFill>
                          <a:srgbClr val="000000"/>
                        </a:solidFill>
                        <a:effectLst/>
                        <a:latin typeface="+mn-ea"/>
                        <a:ea typeface="+mn-ea"/>
                      </a:endParaRPr>
                    </a:p>
                  </a:txBody>
                  <a:tcPr marL="9525" marR="9525" marT="9525" marB="0" anchor="b"/>
                </a:tc>
                <a:tc>
                  <a:txBody>
                    <a:bodyPr/>
                    <a:lstStyle/>
                    <a:p>
                      <a:pPr algn="ctr" fontAlgn="b"/>
                      <a:r>
                        <a:rPr lang="en-US" sz="1100" u="none" strike="noStrike" dirty="0">
                          <a:effectLst/>
                        </a:rPr>
                        <a:t>Size </a:t>
                      </a:r>
                      <a:r>
                        <a:rPr lang="en-US" sz="1100" u="none" strike="noStrike">
                          <a:effectLst/>
                        </a:rPr>
                        <a:t>= 75%</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0.0009</a:t>
                      </a:r>
                      <a:endParaRPr lang="en-US" altLang="zh-CN" sz="1100" u="none" strike="noStrike" kern="1200" dirty="0">
                        <a:solidFill>
                          <a:schemeClr val="tx1"/>
                        </a:solidFill>
                        <a:effectLst/>
                        <a:latin typeface="+mn-lt"/>
                        <a:ea typeface="+mn-ea"/>
                        <a:cs typeface="+mn-cs"/>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0.9979</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513338363"/>
                  </a:ext>
                </a:extLst>
              </a:tr>
              <a:tr h="295137">
                <a:tc vMerge="1">
                  <a:txBody>
                    <a:bodyPr/>
                    <a:lstStyle/>
                    <a:p>
                      <a:pPr algn="ctr" fontAlgn="b"/>
                      <a:endParaRPr lang="zh-CN" altLang="en-US" sz="1100" b="0" i="0" u="none" strike="noStrike">
                        <a:solidFill>
                          <a:srgbClr val="000000"/>
                        </a:solidFill>
                        <a:effectLst/>
                        <a:latin typeface="+mn-ea"/>
                        <a:ea typeface="+mn-ea"/>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u="none" strike="noStrike">
                          <a:effectLst/>
                        </a:rPr>
                        <a:t>Size = 125%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0.0000</a:t>
                      </a:r>
                      <a:endParaRPr lang="en-US" altLang="zh-CN" sz="1100" u="none" strike="noStrike" kern="1200" dirty="0">
                        <a:solidFill>
                          <a:schemeClr val="tx1"/>
                        </a:solidFill>
                        <a:effectLst/>
                        <a:latin typeface="+mn-lt"/>
                        <a:ea typeface="+mn-ea"/>
                        <a:cs typeface="+mn-cs"/>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1.0000</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3847713649"/>
                  </a:ext>
                </a:extLst>
              </a:tr>
              <a:tr h="295137">
                <a:tc vMerge="1">
                  <a:txBody>
                    <a:bodyPr/>
                    <a:lstStyle/>
                    <a:p>
                      <a:pPr algn="ctr" fontAlgn="b"/>
                      <a:endParaRPr lang="zh-CN" altLang="en-US" sz="1100" b="0" i="0" u="none" strike="noStrike">
                        <a:solidFill>
                          <a:srgbClr val="000000"/>
                        </a:solidFill>
                        <a:effectLst/>
                        <a:latin typeface="+mn-ea"/>
                        <a:ea typeface="+mn-ea"/>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u="none" strike="noStrike">
                          <a:effectLst/>
                        </a:rPr>
                        <a:t>Size = 150%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0.0000</a:t>
                      </a:r>
                      <a:endParaRPr lang="en-US" altLang="zh-CN" sz="1100" u="none" strike="noStrike" kern="1200" dirty="0">
                        <a:solidFill>
                          <a:schemeClr val="tx1"/>
                        </a:solidFill>
                        <a:effectLst/>
                        <a:latin typeface="+mn-lt"/>
                        <a:ea typeface="+mn-ea"/>
                        <a:cs typeface="+mn-cs"/>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1.0000</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697359658"/>
                  </a:ext>
                </a:extLst>
              </a:tr>
              <a:tr h="295137">
                <a:tc vMerge="1">
                  <a:txBody>
                    <a:bodyPr/>
                    <a:lstStyle/>
                    <a:p>
                      <a:pPr algn="ctr" fontAlgn="b"/>
                      <a:endParaRPr lang="zh-CN" altLang="en-US" sz="1100" b="0" i="0" u="none" strike="noStrike">
                        <a:solidFill>
                          <a:srgbClr val="000000"/>
                        </a:solidFill>
                        <a:effectLst/>
                        <a:latin typeface="+mn-ea"/>
                        <a:ea typeface="+mn-ea"/>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u="none" strike="noStrike">
                          <a:effectLst/>
                        </a:rPr>
                        <a:t>Size = 200%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0.0000</a:t>
                      </a:r>
                      <a:endParaRPr lang="en-US" altLang="zh-CN" sz="1100" u="none" strike="noStrike" kern="1200" dirty="0">
                        <a:solidFill>
                          <a:schemeClr val="tx1"/>
                        </a:solidFill>
                        <a:effectLst/>
                        <a:latin typeface="+mn-lt"/>
                        <a:ea typeface="+mn-ea"/>
                        <a:cs typeface="+mn-cs"/>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1.0000</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2320940567"/>
                  </a:ext>
                </a:extLst>
              </a:tr>
              <a:tr h="295137">
                <a:tc rowSpan="3">
                  <a:txBody>
                    <a:bodyPr/>
                    <a:lstStyle/>
                    <a:p>
                      <a:pPr algn="ctr" fontAlgn="b"/>
                      <a:r>
                        <a:rPr lang="zh-CN" altLang="en-US" sz="1400" b="0" i="0" u="none" strike="noStrike" dirty="0">
                          <a:solidFill>
                            <a:srgbClr val="000000"/>
                          </a:solidFill>
                          <a:effectLst/>
                          <a:latin typeface="+mn-ea"/>
                          <a:ea typeface="+mn-ea"/>
                        </a:rPr>
                        <a:t>旋转</a:t>
                      </a:r>
                    </a:p>
                    <a:p>
                      <a:pPr algn="ctr" fontAlgn="b"/>
                      <a:r>
                        <a:rPr lang="zh-CN" altLang="en-US" sz="1400" u="none" strike="noStrike">
                          <a:effectLst/>
                        </a:rPr>
                        <a:t>　</a:t>
                      </a:r>
                    </a:p>
                    <a:p>
                      <a:pPr algn="ctr" fontAlgn="b"/>
                      <a:r>
                        <a:rPr lang="zh-CN" altLang="en-US" sz="1400" u="none" strike="noStrike">
                          <a:effectLst/>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r>
                        <a:rPr lang="el-GR" sz="1100" u="none" strike="noStrike">
                          <a:effectLst/>
                          <a:latin typeface="Times New Roman" panose="02020603050405020304" pitchFamily="18" charset="0"/>
                          <a:cs typeface="Times New Roman" panose="02020603050405020304" pitchFamily="18" charset="0"/>
                        </a:rPr>
                        <a:t>θ</a:t>
                      </a:r>
                      <a:r>
                        <a:rPr lang="en-US" sz="1100" u="none" strike="noStrike">
                          <a:effectLst/>
                          <a:latin typeface="Times New Roman" panose="02020603050405020304" pitchFamily="18" charset="0"/>
                          <a:cs typeface="Times New Roman" panose="02020603050405020304" pitchFamily="18" charset="0"/>
                        </a:rPr>
                        <a:t> </a:t>
                      </a:r>
                      <a:r>
                        <a:rPr lang="en-US" sz="1100" u="none" strike="noStrike">
                          <a:effectLst/>
                        </a:rPr>
                        <a:t>= </a:t>
                      </a:r>
                      <a:r>
                        <a:rPr lang="en-US" sz="1100" u="none" strike="noStrike" dirty="0">
                          <a:effectLst/>
                        </a:rPr>
                        <a:t>5</a:t>
                      </a:r>
                      <a:r>
                        <a:rPr lang="en-US" altLang="zh-CN"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dirty="0">
                          <a:solidFill>
                            <a:schemeClr val="tx1"/>
                          </a:solidFill>
                          <a:effectLst/>
                          <a:latin typeface="+mn-lt"/>
                          <a:ea typeface="+mn-ea"/>
                          <a:cs typeface="+mn-cs"/>
                        </a:rPr>
                        <a:t>0</a:t>
                      </a:r>
                      <a:r>
                        <a:rPr lang="en-US" altLang="zh-CN" sz="1100" u="none" strike="noStrike" kern="1200">
                          <a:solidFill>
                            <a:schemeClr val="tx1"/>
                          </a:solidFill>
                          <a:effectLst/>
                          <a:latin typeface="+mn-lt"/>
                          <a:ea typeface="+mn-ea"/>
                          <a:cs typeface="+mn-cs"/>
                        </a:rPr>
                        <a:t>.0000</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1.0000</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404742351"/>
                  </a:ext>
                </a:extLst>
              </a:tr>
              <a:tr h="295137">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l-GR" altLang="zh-CN" sz="1100" u="none" strike="noStrike">
                          <a:effectLst/>
                          <a:latin typeface="Times New Roman" panose="02020603050405020304" pitchFamily="18" charset="0"/>
                          <a:cs typeface="Times New Roman" panose="02020603050405020304" pitchFamily="18" charset="0"/>
                        </a:rPr>
                        <a:t>θ</a:t>
                      </a:r>
                      <a:r>
                        <a:rPr lang="en-US" altLang="zh-CN" sz="1100" u="none" strike="noStrike">
                          <a:effectLst/>
                          <a:latin typeface="Times New Roman" panose="02020603050405020304" pitchFamily="18" charset="0"/>
                          <a:cs typeface="Times New Roman" panose="02020603050405020304" pitchFamily="18" charset="0"/>
                        </a:rPr>
                        <a:t> </a:t>
                      </a:r>
                      <a:r>
                        <a:rPr lang="en-US" sz="1100" u="none" strike="noStrike">
                          <a:effectLst/>
                        </a:rPr>
                        <a:t>= </a:t>
                      </a:r>
                      <a:r>
                        <a:rPr lang="en-US" sz="1100" u="none" strike="noStrike" dirty="0">
                          <a:effectLst/>
                        </a:rPr>
                        <a:t>15</a:t>
                      </a:r>
                      <a:r>
                        <a:rPr lang="en-US" altLang="zh-CN"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dirty="0">
                          <a:solidFill>
                            <a:schemeClr val="tx1"/>
                          </a:solidFill>
                          <a:effectLst/>
                          <a:latin typeface="+mn-lt"/>
                          <a:ea typeface="+mn-ea"/>
                          <a:cs typeface="+mn-cs"/>
                        </a:rPr>
                        <a:t>0</a:t>
                      </a:r>
                      <a:r>
                        <a:rPr lang="en-US" altLang="zh-CN" sz="1100" u="none" strike="noStrike" kern="1200">
                          <a:solidFill>
                            <a:schemeClr val="tx1"/>
                          </a:solidFill>
                          <a:effectLst/>
                          <a:latin typeface="+mn-lt"/>
                          <a:ea typeface="+mn-ea"/>
                          <a:cs typeface="+mn-cs"/>
                        </a:rPr>
                        <a:t>.0000</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1.0000</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87628377"/>
                  </a:ext>
                </a:extLst>
              </a:tr>
              <a:tr h="295137">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l-GR" altLang="zh-CN" sz="1100" u="none" strike="noStrike">
                          <a:effectLst/>
                          <a:latin typeface="Times New Roman" panose="02020603050405020304" pitchFamily="18" charset="0"/>
                          <a:cs typeface="Times New Roman" panose="02020603050405020304" pitchFamily="18" charset="0"/>
                        </a:rPr>
                        <a:t>θ</a:t>
                      </a:r>
                      <a:r>
                        <a:rPr lang="en-US" altLang="zh-CN" sz="1100" u="none" strike="noStrike">
                          <a:effectLst/>
                          <a:latin typeface="Times New Roman" panose="02020603050405020304" pitchFamily="18" charset="0"/>
                          <a:cs typeface="Times New Roman" panose="02020603050405020304" pitchFamily="18" charset="0"/>
                        </a:rPr>
                        <a:t> </a:t>
                      </a:r>
                      <a:r>
                        <a:rPr lang="en-US" sz="1100" u="none" strike="noStrike">
                          <a:effectLst/>
                        </a:rPr>
                        <a:t>= </a:t>
                      </a:r>
                      <a:r>
                        <a:rPr lang="en-US" sz="1100" u="none" strike="noStrike" dirty="0">
                          <a:effectLst/>
                        </a:rPr>
                        <a:t>30</a:t>
                      </a:r>
                      <a:r>
                        <a:rPr lang="en-US" altLang="zh-CN"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0.0029</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1.0000</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3755639304"/>
                  </a:ext>
                </a:extLst>
              </a:tr>
            </a:tbl>
          </a:graphicData>
        </a:graphic>
      </p:graphicFrame>
      <p:graphicFrame>
        <p:nvGraphicFramePr>
          <p:cNvPr id="24" name="表格 23">
            <a:extLst>
              <a:ext uri="{FF2B5EF4-FFF2-40B4-BE49-F238E27FC236}">
                <a16:creationId xmlns:a16="http://schemas.microsoft.com/office/drawing/2014/main" id="{B2A6608E-1AB5-8B44-44FF-BEA6C41D0995}"/>
              </a:ext>
            </a:extLst>
          </p:cNvPr>
          <p:cNvGraphicFramePr>
            <a:graphicFrameLocks noGrp="1"/>
          </p:cNvGraphicFramePr>
          <p:nvPr>
            <p:extLst>
              <p:ext uri="{D42A27DB-BD31-4B8C-83A1-F6EECF244321}">
                <p14:modId xmlns:p14="http://schemas.microsoft.com/office/powerpoint/2010/main" val="1026516532"/>
              </p:ext>
            </p:extLst>
          </p:nvPr>
        </p:nvGraphicFramePr>
        <p:xfrm>
          <a:off x="961766" y="2575128"/>
          <a:ext cx="4969622" cy="4134832"/>
        </p:xfrm>
        <a:graphic>
          <a:graphicData uri="http://schemas.openxmlformats.org/drawingml/2006/table">
            <a:tbl>
              <a:tblPr bandRow="1">
                <a:tableStyleId>{C083E6E3-FA7D-4D7B-A595-EF9225AFEA82}</a:tableStyleId>
              </a:tblPr>
              <a:tblGrid>
                <a:gridCol w="1225917">
                  <a:extLst>
                    <a:ext uri="{9D8B030D-6E8A-4147-A177-3AD203B41FA5}">
                      <a16:colId xmlns:a16="http://schemas.microsoft.com/office/drawing/2014/main" val="3231449741"/>
                    </a:ext>
                  </a:extLst>
                </a:gridCol>
                <a:gridCol w="1384977">
                  <a:extLst>
                    <a:ext uri="{9D8B030D-6E8A-4147-A177-3AD203B41FA5}">
                      <a16:colId xmlns:a16="http://schemas.microsoft.com/office/drawing/2014/main" val="1720726851"/>
                    </a:ext>
                  </a:extLst>
                </a:gridCol>
                <a:gridCol w="1179364">
                  <a:extLst>
                    <a:ext uri="{9D8B030D-6E8A-4147-A177-3AD203B41FA5}">
                      <a16:colId xmlns:a16="http://schemas.microsoft.com/office/drawing/2014/main" val="2656909788"/>
                    </a:ext>
                  </a:extLst>
                </a:gridCol>
                <a:gridCol w="1179364">
                  <a:extLst>
                    <a:ext uri="{9D8B030D-6E8A-4147-A177-3AD203B41FA5}">
                      <a16:colId xmlns:a16="http://schemas.microsoft.com/office/drawing/2014/main" val="2865375321"/>
                    </a:ext>
                  </a:extLst>
                </a:gridCol>
              </a:tblGrid>
              <a:tr h="259974">
                <a:tc>
                  <a:txBody>
                    <a:bodyPr/>
                    <a:lstStyle/>
                    <a:p>
                      <a:pPr algn="ctr" fontAlgn="b">
                        <a:lnSpc>
                          <a:spcPct val="150000"/>
                        </a:lnSpc>
                      </a:pPr>
                      <a:r>
                        <a:rPr lang="zh-CN" altLang="en-US" sz="1100" b="1" u="none" strike="noStrike" dirty="0">
                          <a:solidFill>
                            <a:srgbClr val="000000"/>
                          </a:solidFill>
                          <a:effectLst/>
                        </a:rPr>
                        <a:t>攻击方式</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lnSpc>
                          <a:spcPct val="150000"/>
                        </a:lnSpc>
                      </a:pPr>
                      <a:r>
                        <a:rPr lang="zh-CN" altLang="en-US" sz="1100" b="1" u="none" strike="noStrike" dirty="0">
                          <a:solidFill>
                            <a:srgbClr val="000000"/>
                          </a:solidFill>
                          <a:effectLst/>
                        </a:rPr>
                        <a:t>参数</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lnSpc>
                          <a:spcPct val="150000"/>
                        </a:lnSpc>
                      </a:pPr>
                      <a:r>
                        <a:rPr lang="en-US" altLang="zh-CN" sz="1100" b="1" i="0" u="none" strike="noStrike">
                          <a:solidFill>
                            <a:srgbClr val="000000"/>
                          </a:solidFill>
                          <a:effectLst/>
                          <a:latin typeface="等线" panose="02010600030101010101" pitchFamily="2" charset="-122"/>
                          <a:ea typeface="等线" panose="02010600030101010101" pitchFamily="2" charset="-122"/>
                        </a:rPr>
                        <a:t>BER</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lnSpc>
                          <a:spcPct val="150000"/>
                        </a:lnSpc>
                      </a:pPr>
                      <a:r>
                        <a:rPr lang="en-US" altLang="zh-CN" sz="1100" b="1" i="0" u="none" strike="noStrike">
                          <a:solidFill>
                            <a:srgbClr val="000000"/>
                          </a:solidFill>
                          <a:effectLst/>
                          <a:latin typeface="等线" panose="02010600030101010101" pitchFamily="2" charset="-122"/>
                          <a:ea typeface="等线" panose="02010600030101010101" pitchFamily="2" charset="-122"/>
                        </a:rPr>
                        <a:t>NCC</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326527150"/>
                  </a:ext>
                </a:extLst>
              </a:tr>
              <a:tr h="298066">
                <a:tc rowSpan="3">
                  <a:txBody>
                    <a:bodyPr/>
                    <a:lstStyle/>
                    <a:p>
                      <a:pPr algn="ctr" fontAlgn="b"/>
                      <a:r>
                        <a:rPr lang="zh-CN" altLang="en-US" sz="1400" u="none" strike="noStrike" dirty="0">
                          <a:effectLst/>
                        </a:rPr>
                        <a:t>高斯噪声</a:t>
                      </a:r>
                    </a:p>
                    <a:p>
                      <a:pPr algn="ctr" fontAlgn="b"/>
                      <a:r>
                        <a:rPr lang="zh-CN" altLang="en-US" sz="1400" u="none" strike="noStrike">
                          <a:effectLst/>
                        </a:rPr>
                        <a:t>　</a:t>
                      </a:r>
                    </a:p>
                    <a:p>
                      <a:pPr algn="ctr" fontAlgn="b"/>
                      <a:r>
                        <a:rPr lang="zh-CN" altLang="en-US" sz="1400" u="none" strike="noStrike">
                          <a:effectLst/>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sz="1100" u="none" strike="noStrike">
                          <a:effectLst/>
                        </a:rPr>
                        <a:t>var = 0.01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0.0048</a:t>
                      </a:r>
                      <a:endParaRPr lang="en-US" altLang="zh-CN" sz="1100" u="none" strike="noStrike" kern="1200" dirty="0">
                        <a:solidFill>
                          <a:schemeClr val="tx1"/>
                        </a:solidFill>
                        <a:effectLst/>
                        <a:latin typeface="+mn-lt"/>
                        <a:ea typeface="+mn-ea"/>
                        <a:cs typeface="+mn-cs"/>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0.9895</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2136111653"/>
                  </a:ext>
                </a:extLst>
              </a:tr>
              <a:tr h="298066">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sz="1100" u="none" strike="noStrike" dirty="0">
                          <a:effectLst/>
                        </a:rPr>
                        <a:t>var = 0.02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0.0058</a:t>
                      </a:r>
                      <a:endParaRPr lang="en-US" altLang="zh-CN" sz="1100" u="none" strike="noStrike" kern="1200" dirty="0">
                        <a:solidFill>
                          <a:schemeClr val="tx1"/>
                        </a:solidFill>
                        <a:effectLst/>
                        <a:latin typeface="+mn-lt"/>
                        <a:ea typeface="+mn-ea"/>
                        <a:cs typeface="+mn-cs"/>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0.9876</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830919779"/>
                  </a:ext>
                </a:extLst>
              </a:tr>
              <a:tr h="298066">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sz="1100" u="none" strike="noStrike">
                          <a:effectLst/>
                        </a:rPr>
                        <a:t>var = 0.03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b="1" u="none" strike="noStrike" kern="1200">
                          <a:solidFill>
                            <a:schemeClr val="tx1"/>
                          </a:solidFill>
                          <a:effectLst/>
                          <a:latin typeface="+mn-lt"/>
                          <a:ea typeface="+mn-ea"/>
                          <a:cs typeface="+mn-cs"/>
                        </a:rPr>
                        <a:t>0.0117</a:t>
                      </a:r>
                      <a:endParaRPr lang="en-US" altLang="zh-CN" sz="1100" b="1" u="none" strike="noStrike" kern="1200" dirty="0">
                        <a:solidFill>
                          <a:schemeClr val="tx1"/>
                        </a:solidFill>
                        <a:effectLst/>
                        <a:latin typeface="+mn-lt"/>
                        <a:ea typeface="+mn-ea"/>
                        <a:cs typeface="+mn-cs"/>
                      </a:endParaRPr>
                    </a:p>
                  </a:txBody>
                  <a:tcPr marL="9525" marR="9525" marT="9525" marB="0" anchor="b">
                    <a:noFill/>
                  </a:tcPr>
                </a:tc>
                <a:tc>
                  <a:txBody>
                    <a:bodyPr/>
                    <a:lstStyle/>
                    <a:p>
                      <a:pPr marL="0" algn="ctr" defTabSz="914400" rtl="0" eaLnBrk="1" fontAlgn="b" latinLnBrk="0" hangingPunct="1"/>
                      <a:r>
                        <a:rPr lang="en-US" altLang="zh-CN" sz="1100" b="1" u="none" strike="noStrike" kern="1200">
                          <a:solidFill>
                            <a:schemeClr val="tx1"/>
                          </a:solidFill>
                          <a:effectLst/>
                          <a:latin typeface="+mn-lt"/>
                          <a:ea typeface="+mn-ea"/>
                          <a:cs typeface="+mn-cs"/>
                        </a:rPr>
                        <a:t>0.9754</a:t>
                      </a:r>
                      <a:endParaRPr lang="en-US" altLang="zh-CN" sz="1100" b="1"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062053013"/>
                  </a:ext>
                </a:extLst>
              </a:tr>
              <a:tr h="298066">
                <a:tc rowSpan="3">
                  <a:txBody>
                    <a:bodyPr/>
                    <a:lstStyle/>
                    <a:p>
                      <a:pPr algn="ctr" fontAlgn="b"/>
                      <a:r>
                        <a:rPr lang="zh-CN" altLang="en-US" sz="1400" u="none" strike="noStrike">
                          <a:effectLst/>
                        </a:rPr>
                        <a:t>椒盐噪声</a:t>
                      </a:r>
                    </a:p>
                    <a:p>
                      <a:pPr algn="ctr" fontAlgn="b"/>
                      <a:r>
                        <a:rPr lang="zh-CN" altLang="en-US" sz="1400" u="none" strike="noStrike">
                          <a:effectLst/>
                        </a:rPr>
                        <a:t>　</a:t>
                      </a:r>
                    </a:p>
                    <a:p>
                      <a:pPr algn="ctr" fontAlgn="b"/>
                      <a:r>
                        <a:rPr lang="zh-CN" altLang="en-US" sz="1400" u="none" strike="noStrike">
                          <a:effectLst/>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sz="1100" u="none" strike="noStrike">
                          <a:effectLst/>
                        </a:rPr>
                        <a:t>Amount = 0.01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0.0000</a:t>
                      </a:r>
                      <a:endParaRPr lang="en-US" altLang="zh-CN" sz="1100" u="none" strike="noStrike" kern="1200" dirty="0">
                        <a:solidFill>
                          <a:schemeClr val="tx1"/>
                        </a:solidFill>
                        <a:effectLst/>
                        <a:latin typeface="+mn-lt"/>
                        <a:ea typeface="+mn-ea"/>
                        <a:cs typeface="+mn-cs"/>
                      </a:endParaRPr>
                    </a:p>
                  </a:txBody>
                  <a:tcPr marL="9525" marR="9525" marT="9525" marB="0" anchor="b"/>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1.0000</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3054154220"/>
                  </a:ext>
                </a:extLst>
              </a:tr>
              <a:tr h="298066">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sz="1100" u="none" strike="noStrike" dirty="0">
                          <a:effectLst/>
                        </a:rPr>
                        <a:t>Amount = 0.02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0.0009</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0.9979</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2022770839"/>
                  </a:ext>
                </a:extLst>
              </a:tr>
              <a:tr h="298066">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sz="1100" u="none" strike="noStrike">
                          <a:effectLst/>
                        </a:rPr>
                        <a:t>Amount = 0.03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0.0009</a:t>
                      </a:r>
                      <a:endParaRPr lang="en-US" altLang="zh-CN" sz="1100" u="none" strike="noStrike" kern="1200" dirty="0">
                        <a:solidFill>
                          <a:schemeClr val="tx1"/>
                        </a:solidFill>
                        <a:effectLst/>
                        <a:latin typeface="+mn-lt"/>
                        <a:ea typeface="+mn-ea"/>
                        <a:cs typeface="+mn-cs"/>
                      </a:endParaRPr>
                    </a:p>
                  </a:txBody>
                  <a:tcPr marL="9525" marR="9525" marT="9525" marB="0" anchor="b"/>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0.9979</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1527717652"/>
                  </a:ext>
                </a:extLst>
              </a:tr>
              <a:tr h="298066">
                <a:tc rowSpan="2">
                  <a:txBody>
                    <a:bodyPr/>
                    <a:lstStyle/>
                    <a:p>
                      <a:pPr algn="ctr" fontAlgn="b"/>
                      <a:r>
                        <a:rPr lang="zh-CN" altLang="en-US" sz="1400" u="none" strike="noStrike" dirty="0">
                          <a:effectLst/>
                        </a:rPr>
                        <a:t>中值滤波</a:t>
                      </a:r>
                    </a:p>
                    <a:p>
                      <a:pPr algn="ctr" fontAlgn="b"/>
                      <a:r>
                        <a:rPr lang="zh-CN" altLang="en-US" sz="1400" u="none" strike="noStrike" dirty="0">
                          <a:effectLst/>
                        </a:rPr>
                        <a:t>　</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sz="1100" u="none" strike="noStrike">
                          <a:effectLst/>
                        </a:rPr>
                        <a:t>Size = 3x3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0.0019</a:t>
                      </a:r>
                      <a:endParaRPr lang="en-US" altLang="zh-CN" sz="1100" u="none" strike="noStrike" kern="1200" dirty="0">
                        <a:solidFill>
                          <a:schemeClr val="tx1"/>
                        </a:solidFill>
                        <a:effectLst/>
                        <a:latin typeface="+mn-lt"/>
                        <a:ea typeface="+mn-ea"/>
                        <a:cs typeface="+mn-cs"/>
                      </a:endParaRPr>
                    </a:p>
                  </a:txBody>
                  <a:tcPr marL="9525" marR="9525" marT="9525" marB="0" anchor="b"/>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0.9958</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3001402477"/>
                  </a:ext>
                </a:extLst>
              </a:tr>
              <a:tr h="298066">
                <a:tc vMerge="1">
                  <a:txBody>
                    <a:bodyPr/>
                    <a:lstStyle/>
                    <a:p>
                      <a:pPr algn="ctr"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S</a:t>
                      </a:r>
                      <a:r>
                        <a:rPr lang="en-US" sz="1100" u="none" strike="noStrike" dirty="0">
                          <a:effectLst/>
                        </a:rPr>
                        <a:t>ize = 5x5</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0.0078</a:t>
                      </a:r>
                      <a:endParaRPr lang="en-US" altLang="zh-CN" sz="1100" u="none" strike="noStrike" kern="1200" dirty="0">
                        <a:solidFill>
                          <a:schemeClr val="tx1"/>
                        </a:solidFill>
                        <a:effectLst/>
                        <a:latin typeface="+mn-lt"/>
                        <a:ea typeface="+mn-ea"/>
                        <a:cs typeface="+mn-cs"/>
                      </a:endParaRPr>
                    </a:p>
                  </a:txBody>
                  <a:tcPr marL="9525" marR="9525" marT="9525" marB="0" anchor="b">
                    <a:no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0.9834</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001055542"/>
                  </a:ext>
                </a:extLst>
              </a:tr>
              <a:tr h="298066">
                <a:tc rowSpan="2">
                  <a:txBody>
                    <a:bodyPr/>
                    <a:lstStyle/>
                    <a:p>
                      <a:pPr algn="ctr" fontAlgn="b"/>
                      <a:r>
                        <a:rPr lang="zh-CN" altLang="en-US" sz="1400" u="none" strike="noStrike">
                          <a:effectLst/>
                        </a:rPr>
                        <a:t>高斯滤波</a:t>
                      </a:r>
                    </a:p>
                    <a:p>
                      <a:pPr algn="ctr" fontAlgn="b"/>
                      <a:r>
                        <a:rPr lang="zh-CN" altLang="en-US" sz="1400" u="none" strike="noStrike" dirty="0">
                          <a:effectLst/>
                        </a:rPr>
                        <a:t>　</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r>
                        <a:rPr lang="en-US" altLang="zh-CN" sz="1100" u="none" strike="noStrike">
                          <a:effectLst/>
                        </a:rPr>
                        <a:t>Size = 3x3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0.0019</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0.9958</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506043076"/>
                  </a:ext>
                </a:extLst>
              </a:tr>
              <a:tr h="298066">
                <a:tc vMerge="1">
                  <a:txBody>
                    <a:bodyPr/>
                    <a:lstStyle/>
                    <a:p>
                      <a:pPr algn="ctr"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Size = 5x5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0.0019</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0.9958</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3255222911"/>
                  </a:ext>
                </a:extLst>
              </a:tr>
              <a:tr h="298066">
                <a:tc rowSpan="3">
                  <a:txBody>
                    <a:bodyPr/>
                    <a:lstStyle/>
                    <a:p>
                      <a:pPr algn="ctr" fontAlgn="b"/>
                      <a:r>
                        <a:rPr lang="zh-CN" altLang="en-US" sz="1400" u="none" strike="noStrike">
                          <a:effectLst/>
                        </a:rPr>
                        <a:t>裁剪</a:t>
                      </a:r>
                    </a:p>
                    <a:p>
                      <a:pPr algn="ctr" fontAlgn="b"/>
                      <a:r>
                        <a:rPr lang="zh-CN" altLang="en-US" sz="1400" u="none" strike="noStrike">
                          <a:effectLst/>
                        </a:rPr>
                        <a:t>　</a:t>
                      </a:r>
                    </a:p>
                    <a:p>
                      <a:pPr algn="ctr" fontAlgn="b"/>
                      <a:r>
                        <a:rPr lang="zh-CN" altLang="en-US" sz="1400" u="none" strike="noStrike">
                          <a:effectLst/>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sz="1100" u="none" strike="noStrike">
                          <a:effectLst/>
                        </a:rPr>
                        <a:t>Size = 1/2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u="none" strike="noStrike" kern="1200">
                          <a:solidFill>
                            <a:schemeClr val="tx1"/>
                          </a:solidFill>
                          <a:effectLst/>
                          <a:latin typeface="+mn-lt"/>
                          <a:ea typeface="+mn-ea"/>
                          <a:cs typeface="+mn-cs"/>
                        </a:rPr>
                        <a:t>0.0048</a:t>
                      </a:r>
                      <a:endParaRPr lang="en-US" altLang="zh-CN" sz="1100" u="none" strike="noStrike" kern="1200" dirty="0">
                        <a:solidFill>
                          <a:schemeClr val="tx1"/>
                        </a:solidFill>
                        <a:effectLst/>
                        <a:latin typeface="+mn-lt"/>
                        <a:ea typeface="+mn-ea"/>
                        <a:cs typeface="+mn-cs"/>
                      </a:endParaRPr>
                    </a:p>
                  </a:txBody>
                  <a:tcPr marL="9525" marR="9525" marT="9525" marB="0" anchor="b"/>
                </a:tc>
                <a:tc>
                  <a:txBody>
                    <a:bodyPr/>
                    <a:lstStyle/>
                    <a:p>
                      <a:pPr algn="ctr" fontAlgn="b"/>
                      <a:r>
                        <a:rPr lang="en-US" altLang="zh-CN" sz="1100" b="0" i="0" u="none" strike="noStrike">
                          <a:solidFill>
                            <a:schemeClr val="tx1"/>
                          </a:solidFill>
                          <a:effectLst/>
                          <a:latin typeface="等线" panose="02010600030101010101" pitchFamily="2" charset="-122"/>
                          <a:ea typeface="等线" panose="02010600030101010101" pitchFamily="2" charset="-122"/>
                        </a:rPr>
                        <a:t>0.9896</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153730512"/>
                  </a:ext>
                </a:extLst>
              </a:tr>
              <a:tr h="298066">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sz="1100" u="none" strike="noStrike">
                          <a:effectLst/>
                        </a:rPr>
                        <a:t>Size = 1/4</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algn="ctr" fontAlgn="b"/>
                      <a:r>
                        <a:rPr lang="en-US" altLang="zh-CN" sz="1100" b="0" i="0" u="none" strike="noStrike">
                          <a:solidFill>
                            <a:schemeClr val="tx1"/>
                          </a:solidFill>
                          <a:effectLst/>
                          <a:latin typeface="等线" panose="02010600030101010101" pitchFamily="2" charset="-122"/>
                          <a:ea typeface="等线" panose="02010600030101010101" pitchFamily="2" charset="-122"/>
                        </a:rPr>
                        <a:t>0.0000</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algn="ctr" fontAlgn="b"/>
                      <a:r>
                        <a:rPr lang="en-US" altLang="zh-CN" sz="1100" b="0" i="0" u="none" strike="noStrike">
                          <a:solidFill>
                            <a:schemeClr val="tx1"/>
                          </a:solidFill>
                          <a:effectLst/>
                          <a:latin typeface="等线" panose="02010600030101010101" pitchFamily="2" charset="-122"/>
                          <a:ea typeface="等线" panose="02010600030101010101" pitchFamily="2" charset="-122"/>
                        </a:rPr>
                        <a:t>1.0000</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noFill/>
                  </a:tcPr>
                </a:tc>
                <a:extLst>
                  <a:ext uri="{0D108BD9-81ED-4DB2-BD59-A6C34878D82A}">
                    <a16:rowId xmlns:a16="http://schemas.microsoft.com/office/drawing/2014/main" val="3677525916"/>
                  </a:ext>
                </a:extLst>
              </a:tr>
              <a:tr h="298066">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sz="1100" u="none" strike="noStrike">
                          <a:effectLst/>
                        </a:rPr>
                        <a:t>Size = 1/8</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solidFill>
                            <a:schemeClr val="tx1"/>
                          </a:solidFill>
                          <a:effectLst/>
                        </a:rPr>
                        <a:t>0</a:t>
                      </a:r>
                      <a:r>
                        <a:rPr lang="en-US" altLang="zh-CN" sz="1100" u="none" strike="noStrike">
                          <a:solidFill>
                            <a:schemeClr val="tx1"/>
                          </a:solidFill>
                          <a:effectLst/>
                        </a:rPr>
                        <a:t>.0000</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b="0" i="0" u="none" strike="noStrike">
                          <a:solidFill>
                            <a:schemeClr val="tx1"/>
                          </a:solidFill>
                          <a:effectLst/>
                          <a:latin typeface="等线" panose="02010600030101010101" pitchFamily="2" charset="-122"/>
                          <a:ea typeface="等线" panose="02010600030101010101" pitchFamily="2" charset="-122"/>
                        </a:rPr>
                        <a:t>1.0000</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48641541"/>
                  </a:ext>
                </a:extLst>
              </a:tr>
            </a:tbl>
          </a:graphicData>
        </a:graphic>
      </p:graphicFrame>
      <p:sp>
        <p:nvSpPr>
          <p:cNvPr id="26" name="文本框 25">
            <a:extLst>
              <a:ext uri="{FF2B5EF4-FFF2-40B4-BE49-F238E27FC236}">
                <a16:creationId xmlns:a16="http://schemas.microsoft.com/office/drawing/2014/main" id="{A677B34A-6D1D-11D6-D1FD-ADF207AE37B4}"/>
              </a:ext>
            </a:extLst>
          </p:cNvPr>
          <p:cNvSpPr txBox="1"/>
          <p:nvPr/>
        </p:nvSpPr>
        <p:spPr>
          <a:xfrm>
            <a:off x="3611189" y="2185017"/>
            <a:ext cx="4969622" cy="377411"/>
          </a:xfrm>
          <a:prstGeom prst="rect">
            <a:avLst/>
          </a:prstGeom>
          <a:noFill/>
        </p:spPr>
        <p:txBody>
          <a:bodyPr wrap="square">
            <a:spAutoFit/>
          </a:bodyPr>
          <a:lstStyle/>
          <a:p>
            <a:pPr algn="ctr">
              <a:lnSpc>
                <a:spcPct val="150000"/>
              </a:lnSpc>
            </a:pPr>
            <a:r>
              <a:rPr lang="zh-CN" altLang="en-US" sz="1400" kern="100">
                <a:effectLst/>
                <a:latin typeface="+mn-ea"/>
                <a:cs typeface="宋体" panose="02010600030101010101" pitchFamily="2" charset="-122"/>
              </a:rPr>
              <a:t>表</a:t>
            </a:r>
            <a:r>
              <a:rPr lang="en-US" altLang="zh-CN" sz="1400" kern="100">
                <a:latin typeface="+mn-ea"/>
                <a:cs typeface="宋体" panose="02010600030101010101" pitchFamily="2" charset="-122"/>
              </a:rPr>
              <a:t>3-3</a:t>
            </a:r>
            <a:r>
              <a:rPr lang="en-US" altLang="zh-CN" sz="1400" kern="100">
                <a:effectLst/>
                <a:latin typeface="+mn-ea"/>
                <a:cs typeface="宋体" panose="02010600030101010101" pitchFamily="2" charset="-122"/>
              </a:rPr>
              <a:t>  </a:t>
            </a:r>
            <a:r>
              <a:rPr lang="zh-CN" altLang="en-US" sz="1400" kern="100">
                <a:effectLst/>
                <a:latin typeface="+mn-ea"/>
                <a:cs typeface="宋体" panose="02010600030101010101" pitchFamily="2" charset="-122"/>
              </a:rPr>
              <a:t>在遭受各种单项攻击</a:t>
            </a:r>
            <a:r>
              <a:rPr lang="zh-CN" altLang="en-US" sz="1400" kern="100">
                <a:latin typeface="+mn-ea"/>
                <a:cs typeface="宋体" panose="02010600030101010101" pitchFamily="2" charset="-122"/>
              </a:rPr>
              <a:t>下</a:t>
            </a:r>
            <a:r>
              <a:rPr lang="zh-CN" altLang="en-US" sz="1400" kern="100">
                <a:effectLst/>
                <a:latin typeface="+mn-ea"/>
                <a:cs typeface="宋体" panose="02010600030101010101" pitchFamily="2" charset="-122"/>
              </a:rPr>
              <a:t>的</a:t>
            </a:r>
            <a:r>
              <a:rPr lang="en-US" altLang="zh-CN" sz="1400" kern="100">
                <a:effectLst/>
                <a:latin typeface="+mn-ea"/>
                <a:cs typeface="宋体" panose="02010600030101010101" pitchFamily="2" charset="-122"/>
              </a:rPr>
              <a:t>BCR</a:t>
            </a:r>
            <a:r>
              <a:rPr lang="zh-CN" altLang="en-US" sz="1400" kern="100">
                <a:effectLst/>
                <a:latin typeface="+mn-ea"/>
                <a:cs typeface="宋体" panose="02010600030101010101" pitchFamily="2" charset="-122"/>
              </a:rPr>
              <a:t>和</a:t>
            </a:r>
            <a:r>
              <a:rPr lang="en-US" altLang="zh-CN" sz="1400" kern="100">
                <a:effectLst/>
                <a:latin typeface="+mn-ea"/>
                <a:cs typeface="宋体" panose="02010600030101010101" pitchFamily="2" charset="-122"/>
              </a:rPr>
              <a:t>NCC</a:t>
            </a:r>
            <a:r>
              <a:rPr lang="zh-CN" altLang="en-US" sz="1400" kern="100">
                <a:effectLst/>
                <a:latin typeface="+mn-ea"/>
                <a:cs typeface="宋体" panose="02010600030101010101" pitchFamily="2" charset="-122"/>
              </a:rPr>
              <a:t>值</a:t>
            </a:r>
            <a:endParaRPr lang="en-US" altLang="zh-CN" sz="1400" kern="100" dirty="0">
              <a:effectLst/>
              <a:latin typeface="+mn-ea"/>
              <a:cs typeface="宋体" panose="02010600030101010101" pitchFamily="2" charset="-122"/>
            </a:endParaRPr>
          </a:p>
        </p:txBody>
      </p:sp>
    </p:spTree>
    <p:extLst>
      <p:ext uri="{BB962C8B-B14F-4D97-AF65-F5344CB8AC3E}">
        <p14:creationId xmlns:p14="http://schemas.microsoft.com/office/powerpoint/2010/main" val="3969765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鲁棒性分析</a:t>
            </a:r>
            <a:endParaRPr lang="zh-CN" altLang="en-US" sz="2400" b="1" dirty="0">
              <a:solidFill>
                <a:schemeClr val="bg1"/>
              </a:solidFill>
            </a:endParaRPr>
          </a:p>
        </p:txBody>
      </p:sp>
      <p:sp>
        <p:nvSpPr>
          <p:cNvPr id="2" name="矩形 1"/>
          <p:cNvSpPr/>
          <p:nvPr/>
        </p:nvSpPr>
        <p:spPr>
          <a:xfrm>
            <a:off x="692785" y="1998980"/>
            <a:ext cx="3044825" cy="458908"/>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a:latin typeface="+mj-ea"/>
                <a:ea typeface="+mj-ea"/>
                <a:cs typeface="+mn-ea"/>
                <a:sym typeface="+mn-ea"/>
              </a:rPr>
              <a:t>多重攻击</a:t>
            </a:r>
            <a:endParaRPr lang="en-US" altLang="zh-CN" b="1" spc="100">
              <a:latin typeface="+mj-ea"/>
              <a:ea typeface="+mj-ea"/>
              <a:cs typeface="+mn-ea"/>
              <a:sym typeface="+mn-ea"/>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sp>
        <p:nvSpPr>
          <p:cNvPr id="26" name="文本框 25">
            <a:extLst>
              <a:ext uri="{FF2B5EF4-FFF2-40B4-BE49-F238E27FC236}">
                <a16:creationId xmlns:a16="http://schemas.microsoft.com/office/drawing/2014/main" id="{A677B34A-6D1D-11D6-D1FD-ADF207AE37B4}"/>
              </a:ext>
            </a:extLst>
          </p:cNvPr>
          <p:cNvSpPr txBox="1"/>
          <p:nvPr/>
        </p:nvSpPr>
        <p:spPr>
          <a:xfrm>
            <a:off x="5964469" y="2269151"/>
            <a:ext cx="3462720" cy="377411"/>
          </a:xfrm>
          <a:prstGeom prst="rect">
            <a:avLst/>
          </a:prstGeom>
          <a:noFill/>
        </p:spPr>
        <p:txBody>
          <a:bodyPr wrap="square">
            <a:spAutoFit/>
          </a:bodyPr>
          <a:lstStyle/>
          <a:p>
            <a:pPr algn="ctr">
              <a:lnSpc>
                <a:spcPct val="150000"/>
              </a:lnSpc>
            </a:pPr>
            <a:r>
              <a:rPr lang="zh-CN" altLang="en-US" sz="1400" kern="100">
                <a:effectLst/>
                <a:latin typeface="+mn-ea"/>
                <a:cs typeface="宋体" panose="02010600030101010101" pitchFamily="2" charset="-122"/>
              </a:rPr>
              <a:t>表</a:t>
            </a:r>
            <a:r>
              <a:rPr lang="en-US" altLang="zh-CN" sz="1400" kern="100">
                <a:latin typeface="+mn-ea"/>
                <a:cs typeface="宋体" panose="02010600030101010101" pitchFamily="2" charset="-122"/>
              </a:rPr>
              <a:t>3-4</a:t>
            </a:r>
            <a:r>
              <a:rPr lang="en-US" altLang="zh-CN" sz="1400" kern="100">
                <a:effectLst/>
                <a:latin typeface="+mn-ea"/>
                <a:cs typeface="宋体" panose="02010600030101010101" pitchFamily="2" charset="-122"/>
              </a:rPr>
              <a:t>  </a:t>
            </a:r>
            <a:r>
              <a:rPr lang="zh-CN" altLang="en-US" sz="1400" kern="100">
                <a:effectLst/>
                <a:latin typeface="+mn-ea"/>
                <a:cs typeface="宋体" panose="02010600030101010101" pitchFamily="2" charset="-122"/>
              </a:rPr>
              <a:t>在遭受多重攻击下的</a:t>
            </a:r>
            <a:r>
              <a:rPr lang="en-US" altLang="zh-CN" sz="1400" kern="100">
                <a:effectLst/>
                <a:latin typeface="+mn-ea"/>
                <a:cs typeface="宋体" panose="02010600030101010101" pitchFamily="2" charset="-122"/>
              </a:rPr>
              <a:t>BCR</a:t>
            </a:r>
            <a:r>
              <a:rPr lang="zh-CN" altLang="en-US" sz="1400" kern="100">
                <a:effectLst/>
                <a:latin typeface="+mn-ea"/>
                <a:cs typeface="宋体" panose="02010600030101010101" pitchFamily="2" charset="-122"/>
              </a:rPr>
              <a:t>和</a:t>
            </a:r>
            <a:r>
              <a:rPr lang="en-US" altLang="zh-CN" sz="1400" kern="100">
                <a:effectLst/>
                <a:latin typeface="+mn-ea"/>
                <a:cs typeface="宋体" panose="02010600030101010101" pitchFamily="2" charset="-122"/>
              </a:rPr>
              <a:t>NCC</a:t>
            </a:r>
            <a:r>
              <a:rPr lang="zh-CN" altLang="en-US" sz="1400" kern="100">
                <a:effectLst/>
                <a:latin typeface="+mn-ea"/>
                <a:cs typeface="宋体" panose="02010600030101010101" pitchFamily="2" charset="-122"/>
              </a:rPr>
              <a:t>值</a:t>
            </a:r>
            <a:endParaRPr lang="en-US" altLang="zh-CN" sz="1400" kern="100" dirty="0">
              <a:effectLst/>
              <a:latin typeface="+mn-ea"/>
              <a:cs typeface="宋体" panose="02010600030101010101" pitchFamily="2" charset="-122"/>
            </a:endParaRP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4BF81035-513A-1148-6EBE-F950A2CEE5A3}"/>
                  </a:ext>
                </a:extLst>
              </p:cNvPr>
              <p:cNvGraphicFramePr>
                <a:graphicFrameLocks noGrp="1"/>
              </p:cNvGraphicFramePr>
              <p:nvPr>
                <p:extLst>
                  <p:ext uri="{D42A27DB-BD31-4B8C-83A1-F6EECF244321}">
                    <p14:modId xmlns:p14="http://schemas.microsoft.com/office/powerpoint/2010/main" val="1052626209"/>
                  </p:ext>
                </p:extLst>
              </p:nvPr>
            </p:nvGraphicFramePr>
            <p:xfrm>
              <a:off x="3502467" y="2646562"/>
              <a:ext cx="8184220" cy="2653049"/>
            </p:xfrm>
            <a:graphic>
              <a:graphicData uri="http://schemas.openxmlformats.org/drawingml/2006/table">
                <a:tbl>
                  <a:tblPr firstRow="1" firstCol="1" bandRow="1">
                    <a:tableStyleId>{C083E6E3-FA7D-4D7B-A595-EF9225AFEA82}</a:tableStyleId>
                  </a:tblPr>
                  <a:tblGrid>
                    <a:gridCol w="1636460">
                      <a:extLst>
                        <a:ext uri="{9D8B030D-6E8A-4147-A177-3AD203B41FA5}">
                          <a16:colId xmlns:a16="http://schemas.microsoft.com/office/drawing/2014/main" val="200318317"/>
                        </a:ext>
                      </a:extLst>
                    </a:gridCol>
                    <a:gridCol w="1636460">
                      <a:extLst>
                        <a:ext uri="{9D8B030D-6E8A-4147-A177-3AD203B41FA5}">
                          <a16:colId xmlns:a16="http://schemas.microsoft.com/office/drawing/2014/main" val="4023569627"/>
                        </a:ext>
                      </a:extLst>
                    </a:gridCol>
                    <a:gridCol w="1636460">
                      <a:extLst>
                        <a:ext uri="{9D8B030D-6E8A-4147-A177-3AD203B41FA5}">
                          <a16:colId xmlns:a16="http://schemas.microsoft.com/office/drawing/2014/main" val="756407102"/>
                        </a:ext>
                      </a:extLst>
                    </a:gridCol>
                    <a:gridCol w="1637420">
                      <a:extLst>
                        <a:ext uri="{9D8B030D-6E8A-4147-A177-3AD203B41FA5}">
                          <a16:colId xmlns:a16="http://schemas.microsoft.com/office/drawing/2014/main" val="4002923404"/>
                        </a:ext>
                      </a:extLst>
                    </a:gridCol>
                    <a:gridCol w="1637420">
                      <a:extLst>
                        <a:ext uri="{9D8B030D-6E8A-4147-A177-3AD203B41FA5}">
                          <a16:colId xmlns:a16="http://schemas.microsoft.com/office/drawing/2014/main" val="3676909002"/>
                        </a:ext>
                      </a:extLst>
                    </a:gridCol>
                  </a:tblGrid>
                  <a:tr h="379007">
                    <a:tc>
                      <a:txBody>
                        <a:bodyPr/>
                        <a:lstStyle/>
                        <a:p>
                          <a:pPr indent="127000" algn="ctr">
                            <a:lnSpc>
                              <a:spcPct val="150000"/>
                            </a:lnSpc>
                          </a:pPr>
                          <a:r>
                            <a:rPr lang="zh-CN" altLang="en-US" sz="1050" kern="100">
                              <a:effectLst/>
                            </a:rPr>
                            <a:t>攻击</a:t>
                          </a:r>
                          <a:r>
                            <a:rPr lang="en-US" sz="105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050" kern="100">
                              <a:effectLst/>
                            </a:rPr>
                            <a:t>攻击</a:t>
                          </a:r>
                          <a:r>
                            <a:rPr lang="en-US" sz="1050" kern="100">
                              <a:effectLst/>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050" kern="100">
                              <a:effectLst/>
                            </a:rPr>
                            <a:t>攻击</a:t>
                          </a:r>
                          <a:r>
                            <a:rPr lang="en-US" sz="1050" kern="100">
                              <a:effectLst/>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050" kern="100">
                              <a:effectLst/>
                            </a:rPr>
                            <a:t>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050" kern="100">
                              <a:effectLst/>
                            </a:rPr>
                            <a:t>NCC</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1998443"/>
                      </a:ext>
                    </a:extLst>
                  </a:tr>
                  <a:tr h="379007">
                    <a:tc>
                      <a:txBody>
                        <a:bodyPr/>
                        <a:lstStyle/>
                        <a:p>
                          <a:pPr indent="127000" algn="ctr">
                            <a:lnSpc>
                              <a:spcPct val="150000"/>
                            </a:lnSpc>
                          </a:pPr>
                          <a:r>
                            <a:rPr lang="zh-CN" altLang="en-US" sz="1100" b="0" kern="100">
                              <a:effectLst/>
                              <a:latin typeface="+mn-ea"/>
                              <a:ea typeface="+mn-ea"/>
                            </a:rPr>
                            <a:t>高斯噪声</a:t>
                          </a:r>
                          <a:r>
                            <a:rPr lang="en-US" sz="1100" b="0" kern="100">
                              <a:effectLst/>
                              <a:latin typeface="+mn-ea"/>
                              <a:ea typeface="+mn-ea"/>
                            </a:rPr>
                            <a:t>(0.01)           </a:t>
                          </a:r>
                          <a:endParaRPr lang="zh-CN" sz="1100" b="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中值滤波</a:t>
                          </a:r>
                          <a:r>
                            <a:rPr lang="en-US" sz="1100" kern="100">
                              <a:effectLst/>
                              <a:latin typeface="+mn-ea"/>
                              <a:ea typeface="+mn-ea"/>
                            </a:rPr>
                            <a:t>(</a:t>
                          </a:r>
                          <a14:m>
                            <m:oMath xmlns:m="http://schemas.openxmlformats.org/officeDocument/2006/math">
                              <m:r>
                                <a:rPr lang="en-US" sz="1100" b="0" i="0" kern="100" smtClean="0">
                                  <a:effectLst/>
                                  <a:latin typeface="Cambria Math" panose="02040503050406030204" pitchFamily="18" charset="0"/>
                                  <a:ea typeface="Cambria Math" panose="02040503050406030204" pitchFamily="18" charset="0"/>
                                </a:rPr>
                                <m:t>3</m:t>
                              </m:r>
                              <m:r>
                                <a:rPr lang="en-US" sz="1100" i="1" kern="100" smtClean="0">
                                  <a:effectLst/>
                                  <a:latin typeface="Cambria Math" panose="02040503050406030204" pitchFamily="18" charset="0"/>
                                  <a:ea typeface="Cambria Math" panose="02040503050406030204" pitchFamily="18" charset="0"/>
                                </a:rPr>
                                <m:t>×</m:t>
                              </m:r>
                              <m:r>
                                <a:rPr lang="en-US" sz="1100" b="0" i="1" kern="100" smtClean="0">
                                  <a:effectLst/>
                                  <a:latin typeface="Cambria Math" panose="02040503050406030204" pitchFamily="18" charset="0"/>
                                  <a:ea typeface="Cambria Math" panose="02040503050406030204" pitchFamily="18" charset="0"/>
                                </a:rPr>
                                <m:t>3</m:t>
                              </m:r>
                            </m:oMath>
                          </a14:m>
                          <a:r>
                            <a:rPr lang="en-US" sz="1100" kern="100">
                              <a:effectLst/>
                              <a:latin typeface="+mn-ea"/>
                              <a:ea typeface="+mn-ea"/>
                            </a:rPr>
                            <a:t>)</a:t>
                          </a:r>
                          <a:endParaRPr lang="zh-CN" sz="1100" kern="100">
                            <a:effectLst/>
                            <a:latin typeface="+mn-ea"/>
                            <a:ea typeface="+mn-ea"/>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1100" kern="100">
                              <a:effectLst/>
                              <a:latin typeface="+mn-ea"/>
                              <a:ea typeface="+mn-ea"/>
                            </a:rPr>
                            <a:t>裁剪</a:t>
                          </a:r>
                          <a:r>
                            <a:rPr lang="en-US" sz="1100" kern="100">
                              <a:effectLst/>
                              <a:latin typeface="+mn-ea"/>
                              <a:ea typeface="+mn-ea"/>
                            </a:rPr>
                            <a:t>(1/8)</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0.0009</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0.9979</a:t>
                          </a:r>
                          <a:endParaRPr lang="zh-CN" sz="11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403399898"/>
                      </a:ext>
                    </a:extLst>
                  </a:tr>
                  <a:tr h="379007">
                    <a:tc>
                      <a:txBody>
                        <a:bodyPr/>
                        <a:lstStyle/>
                        <a:p>
                          <a:pPr indent="127000" algn="ctr">
                            <a:lnSpc>
                              <a:spcPct val="150000"/>
                            </a:lnSpc>
                          </a:pPr>
                          <a:r>
                            <a:rPr lang="zh-CN" altLang="en-US" sz="1100" b="0" kern="100">
                              <a:effectLst/>
                              <a:latin typeface="+mn-ea"/>
                              <a:ea typeface="+mn-ea"/>
                            </a:rPr>
                            <a:t>高斯滤波</a:t>
                          </a:r>
                          <a:r>
                            <a:rPr lang="en-US" sz="1100" b="0" kern="100">
                              <a:effectLst/>
                              <a:latin typeface="+mn-ea"/>
                              <a:ea typeface="+mn-ea"/>
                            </a:rPr>
                            <a:t>(</a:t>
                          </a:r>
                          <a14:m>
                            <m:oMath xmlns:m="http://schemas.openxmlformats.org/officeDocument/2006/math">
                              <m:r>
                                <a:rPr lang="en-US" sz="1100" b="0" i="0" kern="100" smtClean="0">
                                  <a:effectLst/>
                                  <a:latin typeface="Cambria Math" panose="02040503050406030204" pitchFamily="18" charset="0"/>
                                  <a:ea typeface="Cambria Math" panose="02040503050406030204" pitchFamily="18" charset="0"/>
                                </a:rPr>
                                <m:t>5</m:t>
                              </m:r>
                              <m:r>
                                <a:rPr lang="en-US" altLang="zh-CN" sz="1100" i="1" kern="100" smtClean="0">
                                  <a:effectLst/>
                                  <a:latin typeface="Cambria Math" panose="02040503050406030204" pitchFamily="18" charset="0"/>
                                  <a:ea typeface="Cambria Math" panose="02040503050406030204" pitchFamily="18" charset="0"/>
                                </a:rPr>
                                <m:t>×</m:t>
                              </m:r>
                              <m:r>
                                <a:rPr lang="en-US" altLang="zh-CN" sz="1100" b="0" i="1" kern="100" smtClean="0">
                                  <a:effectLst/>
                                  <a:latin typeface="Cambria Math" panose="02040503050406030204" pitchFamily="18" charset="0"/>
                                  <a:ea typeface="Cambria Math" panose="02040503050406030204" pitchFamily="18" charset="0"/>
                                </a:rPr>
                                <m:t>5</m:t>
                              </m:r>
                            </m:oMath>
                          </a14:m>
                          <a:r>
                            <a:rPr lang="en-US" sz="1100" b="0" kern="100">
                              <a:effectLst/>
                              <a:latin typeface="+mn-ea"/>
                              <a:ea typeface="+mn-ea"/>
                            </a:rPr>
                            <a:t>)</a:t>
                          </a:r>
                          <a:endParaRPr lang="zh-CN" sz="1100" b="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旋转</a:t>
                          </a:r>
                          <a:r>
                            <a:rPr lang="en-US" sz="1100" kern="100">
                              <a:effectLst/>
                              <a:latin typeface="+mn-ea"/>
                              <a:ea typeface="+mn-ea"/>
                            </a:rPr>
                            <a:t>(5)</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JPEG</a:t>
                          </a:r>
                          <a:r>
                            <a:rPr lang="zh-CN" altLang="en-US" sz="1100" kern="100">
                              <a:effectLst/>
                              <a:latin typeface="+mn-ea"/>
                              <a:ea typeface="+mn-ea"/>
                            </a:rPr>
                            <a:t>压缩</a:t>
                          </a:r>
                          <a:r>
                            <a:rPr lang="en-US" sz="1100" kern="100">
                              <a:effectLst/>
                              <a:latin typeface="+mn-ea"/>
                              <a:ea typeface="+mn-ea"/>
                            </a:rPr>
                            <a:t>(40)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0.0009</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0.9979</a:t>
                          </a:r>
                          <a:endParaRPr lang="zh-CN" sz="11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555286311"/>
                      </a:ext>
                    </a:extLst>
                  </a:tr>
                  <a:tr h="379007">
                    <a:tc>
                      <a:txBody>
                        <a:bodyPr/>
                        <a:lstStyle/>
                        <a:p>
                          <a:pPr indent="127000" algn="ctr">
                            <a:lnSpc>
                              <a:spcPct val="150000"/>
                            </a:lnSpc>
                          </a:pPr>
                          <a:r>
                            <a:rPr lang="zh-CN" altLang="en-US" sz="1100" b="0" kern="100">
                              <a:effectLst/>
                              <a:latin typeface="+mn-ea"/>
                              <a:ea typeface="+mn-ea"/>
                            </a:rPr>
                            <a:t>中值滤波</a:t>
                          </a:r>
                          <a:r>
                            <a:rPr lang="en-US" sz="1100" b="0" kern="100">
                              <a:effectLst/>
                              <a:latin typeface="+mn-ea"/>
                              <a:ea typeface="+mn-ea"/>
                            </a:rPr>
                            <a:t>(</a:t>
                          </a:r>
                          <a14:m>
                            <m:oMath xmlns:m="http://schemas.openxmlformats.org/officeDocument/2006/math">
                              <m:r>
                                <a:rPr lang="en-US" altLang="zh-CN" sz="1100" b="0" i="0" kern="100" smtClean="0">
                                  <a:effectLst/>
                                  <a:latin typeface="Cambria Math" panose="02040503050406030204" pitchFamily="18" charset="0"/>
                                  <a:ea typeface="Cambria Math" panose="02040503050406030204" pitchFamily="18" charset="0"/>
                                </a:rPr>
                                <m:t>3</m:t>
                              </m:r>
                              <m:r>
                                <a:rPr lang="en-US" altLang="zh-CN" sz="1100" i="1" kern="100" smtClean="0">
                                  <a:effectLst/>
                                  <a:latin typeface="Cambria Math" panose="02040503050406030204" pitchFamily="18" charset="0"/>
                                  <a:ea typeface="Cambria Math" panose="02040503050406030204" pitchFamily="18" charset="0"/>
                                </a:rPr>
                                <m:t>×</m:t>
                              </m:r>
                              <m:r>
                                <a:rPr lang="en-US" altLang="zh-CN" sz="1100" b="0" i="1" kern="100" smtClean="0">
                                  <a:effectLst/>
                                  <a:latin typeface="Cambria Math" panose="02040503050406030204" pitchFamily="18" charset="0"/>
                                  <a:ea typeface="Cambria Math" panose="02040503050406030204" pitchFamily="18" charset="0"/>
                                </a:rPr>
                                <m:t>3</m:t>
                              </m:r>
                            </m:oMath>
                          </a14:m>
                          <a:r>
                            <a:rPr lang="en-US" sz="1100" b="0" kern="100">
                              <a:effectLst/>
                              <a:latin typeface="+mn-ea"/>
                              <a:ea typeface="+mn-ea"/>
                            </a:rPr>
                            <a:t>)</a:t>
                          </a:r>
                          <a:endParaRPr lang="zh-CN" sz="1100" b="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裁剪</a:t>
                          </a:r>
                          <a:r>
                            <a:rPr lang="en-US" sz="1100" kern="100">
                              <a:effectLst/>
                              <a:latin typeface="+mn-ea"/>
                              <a:ea typeface="+mn-ea"/>
                            </a:rPr>
                            <a:t>(1/4)</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缩放</a:t>
                          </a:r>
                          <a:r>
                            <a:rPr lang="en-US" sz="1100" kern="100">
                              <a:effectLst/>
                              <a:latin typeface="+mn-ea"/>
                              <a:ea typeface="+mn-ea"/>
                            </a:rPr>
                            <a:t>(50%)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0.0039</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0.9917</a:t>
                          </a:r>
                          <a:endParaRPr lang="zh-CN" sz="11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2302461208"/>
                      </a:ext>
                    </a:extLst>
                  </a:tr>
                  <a:tr h="379007">
                    <a:tc>
                      <a:txBody>
                        <a:bodyPr/>
                        <a:lstStyle/>
                        <a:p>
                          <a:pPr indent="127000" algn="ctr">
                            <a:lnSpc>
                              <a:spcPct val="150000"/>
                            </a:lnSpc>
                          </a:pPr>
                          <a:r>
                            <a:rPr lang="zh-CN" altLang="en-US" sz="1100" b="0" kern="100">
                              <a:effectLst/>
                              <a:latin typeface="+mn-ea"/>
                              <a:ea typeface="+mn-ea"/>
                            </a:rPr>
                            <a:t>椒盐噪声</a:t>
                          </a:r>
                          <a:r>
                            <a:rPr lang="en-US" sz="1100" b="0" kern="100">
                              <a:effectLst/>
                              <a:latin typeface="+mn-ea"/>
                              <a:ea typeface="+mn-ea"/>
                            </a:rPr>
                            <a:t>(0.01)</a:t>
                          </a:r>
                          <a:endParaRPr lang="zh-CN" sz="1100" b="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旋转</a:t>
                          </a:r>
                          <a:r>
                            <a:rPr lang="en-US" sz="1100" kern="100">
                              <a:effectLst/>
                              <a:latin typeface="+mn-ea"/>
                              <a:ea typeface="+mn-ea"/>
                            </a:rPr>
                            <a:t>(15)</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缩放</a:t>
                          </a:r>
                          <a:r>
                            <a:rPr lang="en-US" sz="1100" kern="100">
                              <a:effectLst/>
                              <a:latin typeface="+mn-ea"/>
                              <a:ea typeface="+mn-ea"/>
                            </a:rPr>
                            <a:t>(150%)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0.0058</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0.9876</a:t>
                          </a:r>
                          <a:endParaRPr lang="zh-CN" sz="11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623356138"/>
                      </a:ext>
                    </a:extLst>
                  </a:tr>
                  <a:tr h="379007">
                    <a:tc>
                      <a:txBody>
                        <a:bodyPr/>
                        <a:lstStyle/>
                        <a:p>
                          <a:pPr indent="127000" algn="ctr">
                            <a:lnSpc>
                              <a:spcPct val="150000"/>
                            </a:lnSpc>
                          </a:pPr>
                          <a:r>
                            <a:rPr lang="en-US" sz="1100" b="0" kern="100">
                              <a:effectLst/>
                              <a:latin typeface="+mn-ea"/>
                              <a:ea typeface="+mn-ea"/>
                            </a:rPr>
                            <a:t>JPEG</a:t>
                          </a:r>
                          <a:r>
                            <a:rPr lang="zh-CN" altLang="en-US" sz="1100" b="0" kern="100">
                              <a:effectLst/>
                              <a:latin typeface="+mn-ea"/>
                              <a:ea typeface="+mn-ea"/>
                            </a:rPr>
                            <a:t>压缩</a:t>
                          </a:r>
                          <a:r>
                            <a:rPr lang="en-US" sz="1100" b="0" kern="100">
                              <a:effectLst/>
                              <a:latin typeface="+mn-ea"/>
                              <a:ea typeface="+mn-ea"/>
                            </a:rPr>
                            <a:t>(10)</a:t>
                          </a:r>
                          <a:endParaRPr lang="zh-CN" sz="1100" b="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中值滤波</a:t>
                          </a:r>
                          <a:r>
                            <a:rPr lang="en-US" sz="1100" kern="100">
                              <a:effectLst/>
                              <a:latin typeface="+mn-ea"/>
                              <a:ea typeface="+mn-ea"/>
                            </a:rPr>
                            <a:t>(</a:t>
                          </a:r>
                          <a14:m>
                            <m:oMath xmlns:m="http://schemas.openxmlformats.org/officeDocument/2006/math">
                              <m:r>
                                <a:rPr lang="en-US" altLang="zh-CN" sz="1100" b="0" i="0" kern="100" smtClean="0">
                                  <a:effectLst/>
                                  <a:latin typeface="Cambria Math" panose="02040503050406030204" pitchFamily="18" charset="0"/>
                                  <a:ea typeface="Cambria Math" panose="02040503050406030204" pitchFamily="18" charset="0"/>
                                </a:rPr>
                                <m:t>3</m:t>
                              </m:r>
                              <m:r>
                                <a:rPr lang="en-US" altLang="zh-CN" sz="1100" i="1" kern="100" smtClean="0">
                                  <a:effectLst/>
                                  <a:latin typeface="Cambria Math" panose="02040503050406030204" pitchFamily="18" charset="0"/>
                                  <a:ea typeface="Cambria Math" panose="02040503050406030204" pitchFamily="18" charset="0"/>
                                </a:rPr>
                                <m:t>×</m:t>
                              </m:r>
                              <m:r>
                                <a:rPr lang="en-US" altLang="zh-CN" sz="1100" b="0" i="1" kern="100" smtClean="0">
                                  <a:effectLst/>
                                  <a:latin typeface="Cambria Math" panose="02040503050406030204" pitchFamily="18" charset="0"/>
                                  <a:ea typeface="Cambria Math" panose="02040503050406030204" pitchFamily="18" charset="0"/>
                                </a:rPr>
                                <m:t>3</m:t>
                              </m:r>
                            </m:oMath>
                          </a14:m>
                          <a:r>
                            <a:rPr lang="en-US" sz="1100" kern="100">
                              <a:effectLst/>
                              <a:latin typeface="+mn-ea"/>
                              <a:ea typeface="+mn-ea"/>
                            </a:rPr>
                            <a:t>)</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旋转</a:t>
                          </a:r>
                          <a:r>
                            <a:rPr lang="en-US" sz="1100" kern="100">
                              <a:effectLst/>
                              <a:latin typeface="+mn-ea"/>
                              <a:ea typeface="+mn-ea"/>
                            </a:rPr>
                            <a:t>(30)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b="1" kern="100">
                              <a:effectLst/>
                              <a:latin typeface="+mn-ea"/>
                              <a:ea typeface="+mn-ea"/>
                            </a:rPr>
                            <a:t>0.0078</a:t>
                          </a:r>
                          <a:endParaRPr lang="zh-CN" sz="1100" b="1"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b="1" kern="100">
                              <a:effectLst/>
                              <a:latin typeface="+mn-ea"/>
                              <a:ea typeface="+mn-ea"/>
                            </a:rPr>
                            <a:t>0.9834</a:t>
                          </a:r>
                          <a:endParaRPr lang="zh-CN" sz="1100" b="1"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2387353204"/>
                      </a:ext>
                    </a:extLst>
                  </a:tr>
                  <a:tr h="379007">
                    <a:tc>
                      <a:txBody>
                        <a:bodyPr/>
                        <a:lstStyle/>
                        <a:p>
                          <a:pPr indent="127000" algn="ctr">
                            <a:lnSpc>
                              <a:spcPct val="150000"/>
                            </a:lnSpc>
                          </a:pPr>
                          <a:r>
                            <a:rPr lang="zh-CN" altLang="en-US" sz="1100" b="0" kern="100">
                              <a:effectLst/>
                              <a:latin typeface="+mn-ea"/>
                              <a:ea typeface="+mn-ea"/>
                            </a:rPr>
                            <a:t>裁剪</a:t>
                          </a:r>
                          <a:r>
                            <a:rPr lang="en-US" sz="1100" b="0" kern="100">
                              <a:effectLst/>
                              <a:latin typeface="+mn-ea"/>
                              <a:ea typeface="+mn-ea"/>
                            </a:rPr>
                            <a:t>(1/8)</a:t>
                          </a:r>
                          <a:endParaRPr lang="zh-CN" sz="1100" b="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旋转</a:t>
                          </a:r>
                          <a:r>
                            <a:rPr lang="en-US" sz="1100" kern="100">
                              <a:effectLst/>
                              <a:latin typeface="+mn-ea"/>
                              <a:ea typeface="+mn-ea"/>
                            </a:rPr>
                            <a:t>(30)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缩放</a:t>
                          </a:r>
                          <a:r>
                            <a:rPr lang="en-US" sz="1100" kern="100">
                              <a:effectLst/>
                              <a:latin typeface="+mn-ea"/>
                              <a:ea typeface="+mn-ea"/>
                            </a:rPr>
                            <a:t>(200%)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0.0039</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0.9916</a:t>
                          </a:r>
                          <a:endParaRPr lang="zh-CN" sz="11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3731338356"/>
                      </a:ext>
                    </a:extLst>
                  </a:tr>
                </a:tbl>
              </a:graphicData>
            </a:graphic>
          </p:graphicFrame>
        </mc:Choice>
        <mc:Fallback xmlns="">
          <p:graphicFrame>
            <p:nvGraphicFramePr>
              <p:cNvPr id="6" name="表格 5">
                <a:extLst>
                  <a:ext uri="{FF2B5EF4-FFF2-40B4-BE49-F238E27FC236}">
                    <a16:creationId xmlns:a16="http://schemas.microsoft.com/office/drawing/2014/main" id="{4BF81035-513A-1148-6EBE-F950A2CEE5A3}"/>
                  </a:ext>
                </a:extLst>
              </p:cNvPr>
              <p:cNvGraphicFramePr>
                <a:graphicFrameLocks noGrp="1"/>
              </p:cNvGraphicFramePr>
              <p:nvPr>
                <p:extLst>
                  <p:ext uri="{D42A27DB-BD31-4B8C-83A1-F6EECF244321}">
                    <p14:modId xmlns:p14="http://schemas.microsoft.com/office/powerpoint/2010/main" val="1052626209"/>
                  </p:ext>
                </p:extLst>
              </p:nvPr>
            </p:nvGraphicFramePr>
            <p:xfrm>
              <a:off x="3502467" y="2646562"/>
              <a:ext cx="8184220" cy="2653049"/>
            </p:xfrm>
            <a:graphic>
              <a:graphicData uri="http://schemas.openxmlformats.org/drawingml/2006/table">
                <a:tbl>
                  <a:tblPr firstRow="1" firstCol="1" bandRow="1">
                    <a:tableStyleId>{C083E6E3-FA7D-4D7B-A595-EF9225AFEA82}</a:tableStyleId>
                  </a:tblPr>
                  <a:tblGrid>
                    <a:gridCol w="1636460">
                      <a:extLst>
                        <a:ext uri="{9D8B030D-6E8A-4147-A177-3AD203B41FA5}">
                          <a16:colId xmlns:a16="http://schemas.microsoft.com/office/drawing/2014/main" val="200318317"/>
                        </a:ext>
                      </a:extLst>
                    </a:gridCol>
                    <a:gridCol w="1636460">
                      <a:extLst>
                        <a:ext uri="{9D8B030D-6E8A-4147-A177-3AD203B41FA5}">
                          <a16:colId xmlns:a16="http://schemas.microsoft.com/office/drawing/2014/main" val="4023569627"/>
                        </a:ext>
                      </a:extLst>
                    </a:gridCol>
                    <a:gridCol w="1636460">
                      <a:extLst>
                        <a:ext uri="{9D8B030D-6E8A-4147-A177-3AD203B41FA5}">
                          <a16:colId xmlns:a16="http://schemas.microsoft.com/office/drawing/2014/main" val="756407102"/>
                        </a:ext>
                      </a:extLst>
                    </a:gridCol>
                    <a:gridCol w="1637420">
                      <a:extLst>
                        <a:ext uri="{9D8B030D-6E8A-4147-A177-3AD203B41FA5}">
                          <a16:colId xmlns:a16="http://schemas.microsoft.com/office/drawing/2014/main" val="4002923404"/>
                        </a:ext>
                      </a:extLst>
                    </a:gridCol>
                    <a:gridCol w="1637420">
                      <a:extLst>
                        <a:ext uri="{9D8B030D-6E8A-4147-A177-3AD203B41FA5}">
                          <a16:colId xmlns:a16="http://schemas.microsoft.com/office/drawing/2014/main" val="3676909002"/>
                        </a:ext>
                      </a:extLst>
                    </a:gridCol>
                  </a:tblGrid>
                  <a:tr h="379007">
                    <a:tc>
                      <a:txBody>
                        <a:bodyPr/>
                        <a:lstStyle/>
                        <a:p>
                          <a:pPr indent="127000" algn="ctr">
                            <a:lnSpc>
                              <a:spcPct val="150000"/>
                            </a:lnSpc>
                          </a:pPr>
                          <a:r>
                            <a:rPr lang="zh-CN" altLang="en-US" sz="1050" kern="100">
                              <a:effectLst/>
                            </a:rPr>
                            <a:t>攻击</a:t>
                          </a:r>
                          <a:r>
                            <a:rPr lang="en-US" sz="105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050" kern="100">
                              <a:effectLst/>
                            </a:rPr>
                            <a:t>攻击</a:t>
                          </a:r>
                          <a:r>
                            <a:rPr lang="en-US" sz="1050" kern="100">
                              <a:effectLst/>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050" kern="100">
                              <a:effectLst/>
                            </a:rPr>
                            <a:t>攻击</a:t>
                          </a:r>
                          <a:r>
                            <a:rPr lang="en-US" sz="1050" kern="100">
                              <a:effectLst/>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050" kern="100">
                              <a:effectLst/>
                            </a:rPr>
                            <a:t>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050" kern="100">
                              <a:effectLst/>
                            </a:rPr>
                            <a:t>NCC</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1998443"/>
                      </a:ext>
                    </a:extLst>
                  </a:tr>
                  <a:tr h="379007">
                    <a:tc>
                      <a:txBody>
                        <a:bodyPr/>
                        <a:lstStyle/>
                        <a:p>
                          <a:pPr indent="127000" algn="ctr">
                            <a:lnSpc>
                              <a:spcPct val="150000"/>
                            </a:lnSpc>
                          </a:pPr>
                          <a:r>
                            <a:rPr lang="zh-CN" altLang="en-US" sz="1100" b="0" kern="100">
                              <a:effectLst/>
                              <a:latin typeface="+mn-ea"/>
                              <a:ea typeface="+mn-ea"/>
                            </a:rPr>
                            <a:t>高斯噪声</a:t>
                          </a:r>
                          <a:r>
                            <a:rPr lang="en-US" sz="1100" b="0" kern="100">
                              <a:effectLst/>
                              <a:latin typeface="+mn-ea"/>
                              <a:ea typeface="+mn-ea"/>
                            </a:rPr>
                            <a:t>(0.01)           </a:t>
                          </a:r>
                          <a:endParaRPr lang="zh-CN" sz="1100" b="0" kern="100">
                            <a:effectLst/>
                            <a:latin typeface="+mn-ea"/>
                            <a:ea typeface="+mn-ea"/>
                            <a:cs typeface="Times New Roman" panose="02020603050405020304" pitchFamily="18" charset="0"/>
                          </a:endParaRPr>
                        </a:p>
                      </a:txBody>
                      <a:tcPr marL="68580" marR="68580" marT="0" marB="0"/>
                    </a:tc>
                    <a:tc>
                      <a:txBody>
                        <a:bodyPr/>
                        <a:lstStyle/>
                        <a:p>
                          <a:endParaRPr lang="zh-CN"/>
                        </a:p>
                      </a:txBody>
                      <a:tcPr marL="68580" marR="68580" marT="0" marB="0" anchor="ctr">
                        <a:blipFill>
                          <a:blip r:embed="rId2"/>
                          <a:stretch>
                            <a:fillRect l="-100373" t="-100000" r="-301493" b="-495238"/>
                          </a:stretch>
                        </a:blipFill>
                      </a:tcPr>
                    </a:tc>
                    <a:tc>
                      <a:txBody>
                        <a:bodyPr/>
                        <a:lstStyle/>
                        <a:p>
                          <a:pPr indent="127000" algn="ctr">
                            <a:lnSpc>
                              <a:spcPct val="150000"/>
                            </a:lnSpc>
                          </a:pPr>
                          <a:r>
                            <a:rPr lang="zh-CN" altLang="en-US" sz="1100" kern="100">
                              <a:effectLst/>
                              <a:latin typeface="+mn-ea"/>
                              <a:ea typeface="+mn-ea"/>
                            </a:rPr>
                            <a:t>裁剪</a:t>
                          </a:r>
                          <a:r>
                            <a:rPr lang="en-US" sz="1100" kern="100">
                              <a:effectLst/>
                              <a:latin typeface="+mn-ea"/>
                              <a:ea typeface="+mn-ea"/>
                            </a:rPr>
                            <a:t>(1/8)</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0.0009</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0.9979</a:t>
                          </a:r>
                          <a:endParaRPr lang="zh-CN" sz="11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403399898"/>
                      </a:ext>
                    </a:extLst>
                  </a:tr>
                  <a:tr h="379007">
                    <a:tc>
                      <a:txBody>
                        <a:bodyPr/>
                        <a:lstStyle/>
                        <a:p>
                          <a:endParaRPr lang="zh-CN"/>
                        </a:p>
                      </a:txBody>
                      <a:tcPr marL="68580" marR="68580" marT="0" marB="0">
                        <a:blipFill>
                          <a:blip r:embed="rId2"/>
                          <a:stretch>
                            <a:fillRect t="-203226" r="-400000" b="-403226"/>
                          </a:stretch>
                        </a:blipFill>
                      </a:tcPr>
                    </a:tc>
                    <a:tc>
                      <a:txBody>
                        <a:bodyPr/>
                        <a:lstStyle/>
                        <a:p>
                          <a:pPr indent="127000" algn="ctr">
                            <a:lnSpc>
                              <a:spcPct val="150000"/>
                            </a:lnSpc>
                          </a:pPr>
                          <a:r>
                            <a:rPr lang="zh-CN" altLang="en-US" sz="1100" kern="100">
                              <a:effectLst/>
                              <a:latin typeface="+mn-ea"/>
                              <a:ea typeface="+mn-ea"/>
                            </a:rPr>
                            <a:t>旋转</a:t>
                          </a:r>
                          <a:r>
                            <a:rPr lang="en-US" sz="1100" kern="100">
                              <a:effectLst/>
                              <a:latin typeface="+mn-ea"/>
                              <a:ea typeface="+mn-ea"/>
                            </a:rPr>
                            <a:t>(5)</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JPEG</a:t>
                          </a:r>
                          <a:r>
                            <a:rPr lang="zh-CN" altLang="en-US" sz="1100" kern="100">
                              <a:effectLst/>
                              <a:latin typeface="+mn-ea"/>
                              <a:ea typeface="+mn-ea"/>
                            </a:rPr>
                            <a:t>压缩</a:t>
                          </a:r>
                          <a:r>
                            <a:rPr lang="en-US" sz="1100" kern="100">
                              <a:effectLst/>
                              <a:latin typeface="+mn-ea"/>
                              <a:ea typeface="+mn-ea"/>
                            </a:rPr>
                            <a:t>(40)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0.0009</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0.9979</a:t>
                          </a:r>
                          <a:endParaRPr lang="zh-CN" sz="11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555286311"/>
                      </a:ext>
                    </a:extLst>
                  </a:tr>
                  <a:tr h="379007">
                    <a:tc>
                      <a:txBody>
                        <a:bodyPr/>
                        <a:lstStyle/>
                        <a:p>
                          <a:endParaRPr lang="zh-CN"/>
                        </a:p>
                      </a:txBody>
                      <a:tcPr marL="68580" marR="68580" marT="0" marB="0">
                        <a:blipFill>
                          <a:blip r:embed="rId2"/>
                          <a:stretch>
                            <a:fillRect t="-303226" r="-400000" b="-303226"/>
                          </a:stretch>
                        </a:blipFill>
                      </a:tcPr>
                    </a:tc>
                    <a:tc>
                      <a:txBody>
                        <a:bodyPr/>
                        <a:lstStyle/>
                        <a:p>
                          <a:pPr indent="127000" algn="ctr">
                            <a:lnSpc>
                              <a:spcPct val="150000"/>
                            </a:lnSpc>
                          </a:pPr>
                          <a:r>
                            <a:rPr lang="zh-CN" altLang="en-US" sz="1100" kern="100">
                              <a:effectLst/>
                              <a:latin typeface="+mn-ea"/>
                              <a:ea typeface="+mn-ea"/>
                            </a:rPr>
                            <a:t>裁剪</a:t>
                          </a:r>
                          <a:r>
                            <a:rPr lang="en-US" sz="1100" kern="100">
                              <a:effectLst/>
                              <a:latin typeface="+mn-ea"/>
                              <a:ea typeface="+mn-ea"/>
                            </a:rPr>
                            <a:t>(1/4)</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缩放</a:t>
                          </a:r>
                          <a:r>
                            <a:rPr lang="en-US" sz="1100" kern="100">
                              <a:effectLst/>
                              <a:latin typeface="+mn-ea"/>
                              <a:ea typeface="+mn-ea"/>
                            </a:rPr>
                            <a:t>(50%)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0.0039</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0.9917</a:t>
                          </a:r>
                          <a:endParaRPr lang="zh-CN" sz="11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2302461208"/>
                      </a:ext>
                    </a:extLst>
                  </a:tr>
                  <a:tr h="379007">
                    <a:tc>
                      <a:txBody>
                        <a:bodyPr/>
                        <a:lstStyle/>
                        <a:p>
                          <a:pPr indent="127000" algn="ctr">
                            <a:lnSpc>
                              <a:spcPct val="150000"/>
                            </a:lnSpc>
                          </a:pPr>
                          <a:r>
                            <a:rPr lang="zh-CN" altLang="en-US" sz="1100" b="0" kern="100">
                              <a:effectLst/>
                              <a:latin typeface="+mn-ea"/>
                              <a:ea typeface="+mn-ea"/>
                            </a:rPr>
                            <a:t>椒盐噪声</a:t>
                          </a:r>
                          <a:r>
                            <a:rPr lang="en-US" sz="1100" b="0" kern="100">
                              <a:effectLst/>
                              <a:latin typeface="+mn-ea"/>
                              <a:ea typeface="+mn-ea"/>
                            </a:rPr>
                            <a:t>(0.01)</a:t>
                          </a:r>
                          <a:endParaRPr lang="zh-CN" sz="1100" b="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旋转</a:t>
                          </a:r>
                          <a:r>
                            <a:rPr lang="en-US" sz="1100" kern="100">
                              <a:effectLst/>
                              <a:latin typeface="+mn-ea"/>
                              <a:ea typeface="+mn-ea"/>
                            </a:rPr>
                            <a:t>(15)</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缩放</a:t>
                          </a:r>
                          <a:r>
                            <a:rPr lang="en-US" sz="1100" kern="100">
                              <a:effectLst/>
                              <a:latin typeface="+mn-ea"/>
                              <a:ea typeface="+mn-ea"/>
                            </a:rPr>
                            <a:t>(150%)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0.0058</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0.9876</a:t>
                          </a:r>
                          <a:endParaRPr lang="zh-CN" sz="11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623356138"/>
                      </a:ext>
                    </a:extLst>
                  </a:tr>
                  <a:tr h="379007">
                    <a:tc>
                      <a:txBody>
                        <a:bodyPr/>
                        <a:lstStyle/>
                        <a:p>
                          <a:pPr indent="127000" algn="ctr">
                            <a:lnSpc>
                              <a:spcPct val="150000"/>
                            </a:lnSpc>
                          </a:pPr>
                          <a:r>
                            <a:rPr lang="en-US" sz="1100" b="0" kern="100">
                              <a:effectLst/>
                              <a:latin typeface="+mn-ea"/>
                              <a:ea typeface="+mn-ea"/>
                            </a:rPr>
                            <a:t>JPEG</a:t>
                          </a:r>
                          <a:r>
                            <a:rPr lang="zh-CN" altLang="en-US" sz="1100" b="0" kern="100">
                              <a:effectLst/>
                              <a:latin typeface="+mn-ea"/>
                              <a:ea typeface="+mn-ea"/>
                            </a:rPr>
                            <a:t>压缩</a:t>
                          </a:r>
                          <a:r>
                            <a:rPr lang="en-US" sz="1100" b="0" kern="100">
                              <a:effectLst/>
                              <a:latin typeface="+mn-ea"/>
                              <a:ea typeface="+mn-ea"/>
                            </a:rPr>
                            <a:t>(10)</a:t>
                          </a:r>
                          <a:endParaRPr lang="zh-CN" sz="1100" b="0" kern="100">
                            <a:effectLst/>
                            <a:latin typeface="+mn-ea"/>
                            <a:ea typeface="+mn-ea"/>
                            <a:cs typeface="Times New Roman" panose="02020603050405020304" pitchFamily="18" charset="0"/>
                          </a:endParaRPr>
                        </a:p>
                      </a:txBody>
                      <a:tcPr marL="68580" marR="68580" marT="0" marB="0"/>
                    </a:tc>
                    <a:tc>
                      <a:txBody>
                        <a:bodyPr/>
                        <a:lstStyle/>
                        <a:p>
                          <a:endParaRPr lang="zh-CN"/>
                        </a:p>
                      </a:txBody>
                      <a:tcPr marL="68580" marR="68580" marT="0" marB="0">
                        <a:blipFill>
                          <a:blip r:embed="rId2"/>
                          <a:stretch>
                            <a:fillRect l="-100373" t="-495238" r="-301493" b="-100000"/>
                          </a:stretch>
                        </a:blipFill>
                      </a:tcPr>
                    </a:tc>
                    <a:tc>
                      <a:txBody>
                        <a:bodyPr/>
                        <a:lstStyle/>
                        <a:p>
                          <a:pPr indent="127000" algn="ctr">
                            <a:lnSpc>
                              <a:spcPct val="150000"/>
                            </a:lnSpc>
                          </a:pPr>
                          <a:r>
                            <a:rPr lang="zh-CN" altLang="en-US" sz="1100" kern="100">
                              <a:effectLst/>
                              <a:latin typeface="+mn-ea"/>
                              <a:ea typeface="+mn-ea"/>
                            </a:rPr>
                            <a:t>旋转</a:t>
                          </a:r>
                          <a:r>
                            <a:rPr lang="en-US" sz="1100" kern="100">
                              <a:effectLst/>
                              <a:latin typeface="+mn-ea"/>
                              <a:ea typeface="+mn-ea"/>
                            </a:rPr>
                            <a:t>(30)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b="1" kern="100">
                              <a:effectLst/>
                              <a:latin typeface="+mn-ea"/>
                              <a:ea typeface="+mn-ea"/>
                            </a:rPr>
                            <a:t>0.0078</a:t>
                          </a:r>
                          <a:endParaRPr lang="zh-CN" sz="1100" b="1"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b="1" kern="100">
                              <a:effectLst/>
                              <a:latin typeface="+mn-ea"/>
                              <a:ea typeface="+mn-ea"/>
                            </a:rPr>
                            <a:t>0.9834</a:t>
                          </a:r>
                          <a:endParaRPr lang="zh-CN" sz="1100" b="1"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2387353204"/>
                      </a:ext>
                    </a:extLst>
                  </a:tr>
                  <a:tr h="379007">
                    <a:tc>
                      <a:txBody>
                        <a:bodyPr/>
                        <a:lstStyle/>
                        <a:p>
                          <a:pPr indent="127000" algn="ctr">
                            <a:lnSpc>
                              <a:spcPct val="150000"/>
                            </a:lnSpc>
                          </a:pPr>
                          <a:r>
                            <a:rPr lang="zh-CN" altLang="en-US" sz="1100" b="0" kern="100">
                              <a:effectLst/>
                              <a:latin typeface="+mn-ea"/>
                              <a:ea typeface="+mn-ea"/>
                            </a:rPr>
                            <a:t>裁剪</a:t>
                          </a:r>
                          <a:r>
                            <a:rPr lang="en-US" sz="1100" b="0" kern="100">
                              <a:effectLst/>
                              <a:latin typeface="+mn-ea"/>
                              <a:ea typeface="+mn-ea"/>
                            </a:rPr>
                            <a:t>(1/8)</a:t>
                          </a:r>
                          <a:endParaRPr lang="zh-CN" sz="1100" b="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旋转</a:t>
                          </a:r>
                          <a:r>
                            <a:rPr lang="en-US" sz="1100" kern="100">
                              <a:effectLst/>
                              <a:latin typeface="+mn-ea"/>
                              <a:ea typeface="+mn-ea"/>
                            </a:rPr>
                            <a:t>(30)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zh-CN" altLang="en-US" sz="1100" kern="100">
                              <a:effectLst/>
                              <a:latin typeface="+mn-ea"/>
                              <a:ea typeface="+mn-ea"/>
                            </a:rPr>
                            <a:t>缩放</a:t>
                          </a:r>
                          <a:r>
                            <a:rPr lang="en-US" sz="1100" kern="100">
                              <a:effectLst/>
                              <a:latin typeface="+mn-ea"/>
                              <a:ea typeface="+mn-ea"/>
                            </a:rPr>
                            <a:t>(200%)</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0.0039</a:t>
                          </a:r>
                          <a:endParaRPr lang="zh-CN" sz="1100" kern="100">
                            <a:effectLst/>
                            <a:latin typeface="+mn-ea"/>
                            <a:ea typeface="+mn-ea"/>
                            <a:cs typeface="Times New Roman" panose="02020603050405020304" pitchFamily="18" charset="0"/>
                          </a:endParaRPr>
                        </a:p>
                      </a:txBody>
                      <a:tcPr marL="68580" marR="68580" marT="0" marB="0"/>
                    </a:tc>
                    <a:tc>
                      <a:txBody>
                        <a:bodyPr/>
                        <a:lstStyle/>
                        <a:p>
                          <a:pPr indent="127000" algn="ctr">
                            <a:lnSpc>
                              <a:spcPct val="150000"/>
                            </a:lnSpc>
                          </a:pPr>
                          <a:r>
                            <a:rPr lang="en-US" sz="1100" kern="100">
                              <a:effectLst/>
                              <a:latin typeface="+mn-ea"/>
                              <a:ea typeface="+mn-ea"/>
                            </a:rPr>
                            <a:t>0.9916</a:t>
                          </a:r>
                          <a:endParaRPr lang="zh-CN" sz="11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3731338356"/>
                      </a:ext>
                    </a:extLst>
                  </a:tr>
                </a:tbl>
              </a:graphicData>
            </a:graphic>
          </p:graphicFrame>
        </mc:Fallback>
      </mc:AlternateContent>
      <p:sp>
        <p:nvSpPr>
          <p:cNvPr id="8" name="矩形 7">
            <a:extLst>
              <a:ext uri="{FF2B5EF4-FFF2-40B4-BE49-F238E27FC236}">
                <a16:creationId xmlns:a16="http://schemas.microsoft.com/office/drawing/2014/main" id="{FB7448A7-1D05-C3C7-E8E9-C3CCA9D3310E}"/>
              </a:ext>
            </a:extLst>
          </p:cNvPr>
          <p:cNvSpPr/>
          <p:nvPr/>
        </p:nvSpPr>
        <p:spPr>
          <a:xfrm>
            <a:off x="692785" y="1998980"/>
            <a:ext cx="2268129" cy="3126625"/>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endParaRPr lang="zh-CN" altLang="en-US" b="1" spc="100">
              <a:latin typeface="+mj-ea"/>
              <a:ea typeface="+mj-ea"/>
              <a:cs typeface="+mn-ea"/>
              <a:sym typeface="+mn-ea"/>
            </a:endParaRPr>
          </a:p>
          <a:p>
            <a:pPr marL="285750" indent="284480" algn="just" fontAlgn="auto">
              <a:lnSpc>
                <a:spcPct val="150000"/>
              </a:lnSpc>
              <a:spcBef>
                <a:spcPts val="600"/>
              </a:spcBef>
              <a:buFont typeface="Wingdings" panose="05000000000000000000" charset="0"/>
              <a:buChar char="Ø"/>
            </a:pPr>
            <a:r>
              <a:rPr lang="zh-CN" altLang="zh-CN" sz="1600" spc="100">
                <a:latin typeface="微软雅黑" panose="020B0503020204020204" charset="-122"/>
                <a:ea typeface="微软雅黑" panose="020B0503020204020204" charset="-122"/>
                <a:cs typeface="+mn-ea"/>
              </a:rPr>
              <a:t>考虑到图像在实际传输过程中容易受到多种类型的攻击，通过对图像多重攻击实验，进一步验证了该方案对多种攻击的鲁棒性。</a:t>
            </a:r>
            <a:endParaRPr lang="zh-CN" altLang="en-US" sz="1600" spc="100" dirty="0">
              <a:latin typeface="微软雅黑" panose="020B0503020204020204" charset="-122"/>
              <a:ea typeface="微软雅黑" panose="020B0503020204020204" charset="-122"/>
              <a:cs typeface="+mn-ea"/>
              <a:sym typeface="+mn-ea"/>
            </a:endParaRPr>
          </a:p>
        </p:txBody>
      </p:sp>
    </p:spTree>
    <p:extLst>
      <p:ext uri="{BB962C8B-B14F-4D97-AF65-F5344CB8AC3E}">
        <p14:creationId xmlns:p14="http://schemas.microsoft.com/office/powerpoint/2010/main" val="2926821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消融实验</a:t>
            </a:r>
            <a:endParaRPr lang="zh-CN" altLang="en-US" sz="2400" b="1" dirty="0">
              <a:solidFill>
                <a:schemeClr val="bg1"/>
              </a:solidFill>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sp>
        <p:nvSpPr>
          <p:cNvPr id="26" name="文本框 25">
            <a:extLst>
              <a:ext uri="{FF2B5EF4-FFF2-40B4-BE49-F238E27FC236}">
                <a16:creationId xmlns:a16="http://schemas.microsoft.com/office/drawing/2014/main" id="{A677B34A-6D1D-11D6-D1FD-ADF207AE37B4}"/>
              </a:ext>
            </a:extLst>
          </p:cNvPr>
          <p:cNvSpPr txBox="1"/>
          <p:nvPr/>
        </p:nvSpPr>
        <p:spPr>
          <a:xfrm>
            <a:off x="6089854" y="2453260"/>
            <a:ext cx="3462720" cy="377411"/>
          </a:xfrm>
          <a:prstGeom prst="rect">
            <a:avLst/>
          </a:prstGeom>
          <a:noFill/>
        </p:spPr>
        <p:txBody>
          <a:bodyPr wrap="square">
            <a:spAutoFit/>
          </a:bodyPr>
          <a:lstStyle/>
          <a:p>
            <a:pPr algn="ctr">
              <a:lnSpc>
                <a:spcPct val="150000"/>
              </a:lnSpc>
            </a:pPr>
            <a:r>
              <a:rPr lang="zh-CN" altLang="en-US" sz="1400" kern="100">
                <a:effectLst/>
                <a:latin typeface="+mn-ea"/>
                <a:cs typeface="宋体" panose="02010600030101010101" pitchFamily="2" charset="-122"/>
              </a:rPr>
              <a:t>表</a:t>
            </a:r>
            <a:r>
              <a:rPr lang="en-US" altLang="zh-CN" sz="1400" kern="100">
                <a:latin typeface="+mn-ea"/>
                <a:cs typeface="宋体" panose="02010600030101010101" pitchFamily="2" charset="-122"/>
              </a:rPr>
              <a:t>3-5</a:t>
            </a:r>
            <a:r>
              <a:rPr lang="en-US" altLang="zh-CN" sz="1400" kern="100">
                <a:effectLst/>
                <a:latin typeface="+mn-ea"/>
                <a:cs typeface="宋体" panose="02010600030101010101" pitchFamily="2" charset="-122"/>
              </a:rPr>
              <a:t>  </a:t>
            </a:r>
            <a:r>
              <a:rPr lang="zh-CN" altLang="en-US" sz="1400" kern="100">
                <a:latin typeface="+mn-ea"/>
                <a:cs typeface="宋体" panose="02010600030101010101" pitchFamily="2" charset="-122"/>
              </a:rPr>
              <a:t>先验知识对可区分性特征的有效性</a:t>
            </a:r>
            <a:endParaRPr lang="en-US" altLang="zh-CN" sz="1400" kern="100" dirty="0">
              <a:effectLst/>
              <a:latin typeface="+mn-ea"/>
              <a:cs typeface="宋体" panose="02010600030101010101" pitchFamily="2" charset="-122"/>
            </a:endParaRPr>
          </a:p>
        </p:txBody>
      </p:sp>
      <p:sp>
        <p:nvSpPr>
          <p:cNvPr id="8" name="矩形 7">
            <a:extLst>
              <a:ext uri="{FF2B5EF4-FFF2-40B4-BE49-F238E27FC236}">
                <a16:creationId xmlns:a16="http://schemas.microsoft.com/office/drawing/2014/main" id="{FB7448A7-1D05-C3C7-E8E9-C3CCA9D3310E}"/>
              </a:ext>
            </a:extLst>
          </p:cNvPr>
          <p:cNvSpPr/>
          <p:nvPr/>
        </p:nvSpPr>
        <p:spPr>
          <a:xfrm>
            <a:off x="710380" y="2171023"/>
            <a:ext cx="3044817" cy="3003515"/>
          </a:xfrm>
          <a:prstGeom prst="rect">
            <a:avLst/>
          </a:prstGeom>
        </p:spPr>
        <p:txBody>
          <a:bodyPr wrap="square">
            <a:spAutoFit/>
          </a:bodyPr>
          <a:lstStyle/>
          <a:p>
            <a:pPr marL="285750" indent="284480" algn="just" fontAlgn="auto">
              <a:lnSpc>
                <a:spcPct val="150000"/>
              </a:lnSpc>
              <a:spcBef>
                <a:spcPts val="600"/>
              </a:spcBef>
              <a:buFont typeface="Wingdings" panose="05000000000000000000" charset="0"/>
              <a:buChar char="Ø"/>
            </a:pPr>
            <a:r>
              <a:rPr lang="zh-CN" altLang="zh-CN" sz="1600" spc="100">
                <a:latin typeface="微软雅黑" panose="020B0503020204020204" charset="-122"/>
                <a:ea typeface="微软雅黑" panose="020B0503020204020204" charset="-122"/>
                <a:cs typeface="+mn-ea"/>
              </a:rPr>
              <a:t>考虑根据</a:t>
            </a:r>
            <a:r>
              <a:rPr lang="en-US" altLang="zh-CN" sz="1600" spc="100">
                <a:latin typeface="微软雅黑" panose="020B0503020204020204" charset="-122"/>
                <a:ea typeface="微软雅黑" panose="020B0503020204020204" charset="-122"/>
                <a:cs typeface="+mn-ea"/>
              </a:rPr>
              <a:t>DWI</a:t>
            </a:r>
            <a:r>
              <a:rPr lang="zh-CN" altLang="zh-CN" sz="1600" spc="100">
                <a:latin typeface="微软雅黑" panose="020B0503020204020204" charset="-122"/>
                <a:ea typeface="微软雅黑" panose="020B0503020204020204" charset="-122"/>
                <a:cs typeface="+mn-ea"/>
              </a:rPr>
              <a:t>图像的成像特点，使用</a:t>
            </a:r>
            <a:r>
              <a:rPr lang="en-US" altLang="zh-CN" sz="1600" spc="100">
                <a:latin typeface="微软雅黑" panose="020B0503020204020204" charset="-122"/>
                <a:ea typeface="微软雅黑" panose="020B0503020204020204" charset="-122"/>
                <a:cs typeface="+mn-ea"/>
              </a:rPr>
              <a:t>LBP</a:t>
            </a:r>
            <a:r>
              <a:rPr lang="zh-CN" altLang="zh-CN" sz="1600" spc="100">
                <a:latin typeface="微软雅黑" panose="020B0503020204020204" charset="-122"/>
                <a:ea typeface="微软雅黑" panose="020B0503020204020204" charset="-122"/>
                <a:cs typeface="+mn-ea"/>
              </a:rPr>
              <a:t>的图像纹理特征，</a:t>
            </a:r>
            <a:r>
              <a:rPr lang="en-US" altLang="zh-CN" sz="1600" spc="100">
                <a:latin typeface="微软雅黑" panose="020B0503020204020204" charset="-122"/>
                <a:ea typeface="微软雅黑" panose="020B0503020204020204" charset="-122"/>
                <a:cs typeface="+mn-ea"/>
              </a:rPr>
              <a:t>GLCM</a:t>
            </a:r>
            <a:r>
              <a:rPr lang="zh-CN" altLang="zh-CN" sz="1600" spc="100">
                <a:latin typeface="微软雅黑" panose="020B0503020204020204" charset="-122"/>
                <a:ea typeface="微软雅黑" panose="020B0503020204020204" charset="-122"/>
                <a:cs typeface="+mn-ea"/>
              </a:rPr>
              <a:t>生成图像灰度的空间相关性信息，</a:t>
            </a:r>
            <a:r>
              <a:rPr lang="en-US" altLang="zh-CN" sz="1600" spc="100">
                <a:latin typeface="微软雅黑" panose="020B0503020204020204" charset="-122"/>
                <a:ea typeface="微软雅黑" panose="020B0503020204020204" charset="-122"/>
                <a:cs typeface="+mn-ea"/>
              </a:rPr>
              <a:t>Gabor</a:t>
            </a:r>
            <a:r>
              <a:rPr lang="zh-CN" altLang="zh-CN" sz="1600" spc="100">
                <a:latin typeface="微软雅黑" panose="020B0503020204020204" charset="-122"/>
                <a:ea typeface="微软雅黑" panose="020B0503020204020204" charset="-122"/>
                <a:cs typeface="+mn-ea"/>
              </a:rPr>
              <a:t>小波分解构造区域协方差矩阵作为先验知识特征与网络初步提取的多尺度特征进行特征融合。</a:t>
            </a:r>
            <a:endParaRPr lang="zh-CN" altLang="en-US" sz="1600" spc="100" dirty="0">
              <a:latin typeface="微软雅黑" panose="020B0503020204020204" charset="-122"/>
              <a:ea typeface="微软雅黑" panose="020B0503020204020204" charset="-122"/>
              <a:cs typeface="+mn-ea"/>
              <a:sym typeface="+mn-ea"/>
            </a:endParaRPr>
          </a:p>
        </p:txBody>
      </p:sp>
      <p:graphicFrame>
        <p:nvGraphicFramePr>
          <p:cNvPr id="12" name="表格 11">
            <a:extLst>
              <a:ext uri="{FF2B5EF4-FFF2-40B4-BE49-F238E27FC236}">
                <a16:creationId xmlns:a16="http://schemas.microsoft.com/office/drawing/2014/main" id="{92885C94-9574-AE9E-427F-1EF59BAE87EB}"/>
              </a:ext>
            </a:extLst>
          </p:cNvPr>
          <p:cNvGraphicFramePr>
            <a:graphicFrameLocks noGrp="1"/>
          </p:cNvGraphicFramePr>
          <p:nvPr>
            <p:extLst>
              <p:ext uri="{D42A27DB-BD31-4B8C-83A1-F6EECF244321}">
                <p14:modId xmlns:p14="http://schemas.microsoft.com/office/powerpoint/2010/main" val="2006127026"/>
              </p:ext>
            </p:extLst>
          </p:nvPr>
        </p:nvGraphicFramePr>
        <p:xfrm>
          <a:off x="4617377" y="2830671"/>
          <a:ext cx="6407674" cy="1906788"/>
        </p:xfrm>
        <a:graphic>
          <a:graphicData uri="http://schemas.openxmlformats.org/drawingml/2006/table">
            <a:tbl>
              <a:tblPr firstRow="1" firstCol="1" bandRow="1">
                <a:tableStyleId>{C083E6E3-FA7D-4D7B-A595-EF9225AFEA82}</a:tableStyleId>
              </a:tblPr>
              <a:tblGrid>
                <a:gridCol w="2135390">
                  <a:extLst>
                    <a:ext uri="{9D8B030D-6E8A-4147-A177-3AD203B41FA5}">
                      <a16:colId xmlns:a16="http://schemas.microsoft.com/office/drawing/2014/main" val="3896938574"/>
                    </a:ext>
                  </a:extLst>
                </a:gridCol>
                <a:gridCol w="2136142">
                  <a:extLst>
                    <a:ext uri="{9D8B030D-6E8A-4147-A177-3AD203B41FA5}">
                      <a16:colId xmlns:a16="http://schemas.microsoft.com/office/drawing/2014/main" val="1421854589"/>
                    </a:ext>
                  </a:extLst>
                </a:gridCol>
                <a:gridCol w="2136142">
                  <a:extLst>
                    <a:ext uri="{9D8B030D-6E8A-4147-A177-3AD203B41FA5}">
                      <a16:colId xmlns:a16="http://schemas.microsoft.com/office/drawing/2014/main" val="582167606"/>
                    </a:ext>
                  </a:extLst>
                </a:gridCol>
              </a:tblGrid>
              <a:tr h="381630">
                <a:tc>
                  <a:txBody>
                    <a:bodyPr/>
                    <a:lstStyle/>
                    <a:p>
                      <a:pPr indent="127000" algn="just">
                        <a:lnSpc>
                          <a:spcPct val="150000"/>
                        </a:lnSpc>
                      </a:pPr>
                      <a:r>
                        <a:rPr lang="zh-CN" sz="1050" kern="100">
                          <a:effectLst/>
                        </a:rPr>
                        <a:t>编号</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zh-CN" sz="1050" kern="100">
                          <a:effectLst/>
                        </a:rPr>
                        <a:t>先验知识</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zh-CN" sz="1050" kern="100">
                          <a:effectLst/>
                        </a:rPr>
                        <a:t>平均误码率</a:t>
                      </a:r>
                      <a:r>
                        <a:rPr lang="en-US" sz="1050" kern="100">
                          <a:effectLst/>
                        </a:rPr>
                        <a:t>BER/bit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2027721"/>
                  </a:ext>
                </a:extLst>
              </a:tr>
              <a:tr h="381630">
                <a:tc>
                  <a:txBody>
                    <a:bodyPr/>
                    <a:lstStyle/>
                    <a:p>
                      <a:pPr indent="127000" algn="just">
                        <a:lnSpc>
                          <a:spcPct val="150000"/>
                        </a:lnSpc>
                      </a:pPr>
                      <a:r>
                        <a:rPr lang="en-US" sz="105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zh-CN" sz="1100" kern="100">
                          <a:effectLst/>
                          <a:latin typeface="+mn-lt"/>
                        </a:rPr>
                        <a:t>无</a:t>
                      </a:r>
                      <a:endParaRPr lang="zh-CN" sz="1100" kern="100">
                        <a:effectLst/>
                        <a:latin typeface="+mn-lt"/>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100" kern="100">
                          <a:effectLst/>
                          <a:latin typeface="+mn-lt"/>
                        </a:rPr>
                        <a:t>0.379</a:t>
                      </a:r>
                      <a:endParaRPr lang="zh-CN" sz="1100" kern="100">
                        <a:effectLst/>
                        <a:latin typeface="+mn-lt"/>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6714820"/>
                  </a:ext>
                </a:extLst>
              </a:tr>
              <a:tr h="381176">
                <a:tc>
                  <a:txBody>
                    <a:bodyPr/>
                    <a:lstStyle/>
                    <a:p>
                      <a:pPr indent="127000" algn="just">
                        <a:lnSpc>
                          <a:spcPct val="150000"/>
                        </a:lnSpc>
                      </a:pPr>
                      <a:r>
                        <a:rPr lang="en-US" sz="1050" kern="100">
                          <a:effectLst/>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100" kern="100">
                          <a:effectLst/>
                          <a:latin typeface="+mn-lt"/>
                        </a:rPr>
                        <a:t>LBP</a:t>
                      </a:r>
                      <a:endParaRPr lang="zh-CN" sz="1100" kern="100">
                        <a:effectLst/>
                        <a:latin typeface="+mn-lt"/>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100" kern="100">
                          <a:effectLst/>
                          <a:latin typeface="+mn-lt"/>
                        </a:rPr>
                        <a:t>0.385</a:t>
                      </a:r>
                      <a:endParaRPr lang="zh-CN" sz="1100" kern="100">
                        <a:effectLst/>
                        <a:latin typeface="+mn-lt"/>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6235570"/>
                  </a:ext>
                </a:extLst>
              </a:tr>
              <a:tr h="381176">
                <a:tc>
                  <a:txBody>
                    <a:bodyPr/>
                    <a:lstStyle/>
                    <a:p>
                      <a:pPr indent="127000" algn="just">
                        <a:lnSpc>
                          <a:spcPct val="150000"/>
                        </a:lnSpc>
                      </a:pPr>
                      <a:r>
                        <a:rPr lang="en-US" sz="1050" kern="100">
                          <a:effectLst/>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100" kern="100">
                          <a:effectLst/>
                          <a:latin typeface="+mn-lt"/>
                        </a:rPr>
                        <a:t>LBP</a:t>
                      </a:r>
                      <a:r>
                        <a:rPr lang="zh-CN" sz="1100" kern="100">
                          <a:effectLst/>
                          <a:latin typeface="+mn-lt"/>
                        </a:rPr>
                        <a:t>，</a:t>
                      </a:r>
                      <a:r>
                        <a:rPr lang="en-US" sz="1100" kern="100">
                          <a:effectLst/>
                          <a:latin typeface="+mn-lt"/>
                        </a:rPr>
                        <a:t>GLCM</a:t>
                      </a:r>
                      <a:endParaRPr lang="zh-CN" sz="1100" kern="100">
                        <a:effectLst/>
                        <a:latin typeface="+mn-lt"/>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100" kern="100">
                          <a:effectLst/>
                          <a:latin typeface="+mn-lt"/>
                        </a:rPr>
                        <a:t>0.392</a:t>
                      </a:r>
                      <a:endParaRPr lang="zh-CN" sz="1100" kern="100">
                        <a:effectLst/>
                        <a:latin typeface="+mn-lt"/>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08011359"/>
                  </a:ext>
                </a:extLst>
              </a:tr>
              <a:tr h="381176">
                <a:tc>
                  <a:txBody>
                    <a:bodyPr/>
                    <a:lstStyle/>
                    <a:p>
                      <a:pPr indent="127000" algn="just">
                        <a:lnSpc>
                          <a:spcPct val="150000"/>
                        </a:lnSpc>
                      </a:pPr>
                      <a:r>
                        <a:rPr lang="en-US" sz="1050" kern="100">
                          <a:effectLst/>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100" kern="100">
                          <a:effectLst/>
                          <a:latin typeface="+mn-lt"/>
                        </a:rPr>
                        <a:t>LBP</a:t>
                      </a:r>
                      <a:r>
                        <a:rPr lang="zh-CN" sz="1100" kern="100">
                          <a:effectLst/>
                          <a:latin typeface="+mn-lt"/>
                        </a:rPr>
                        <a:t>，</a:t>
                      </a:r>
                      <a:r>
                        <a:rPr lang="en-US" sz="1100" kern="100">
                          <a:effectLst/>
                          <a:latin typeface="+mn-lt"/>
                        </a:rPr>
                        <a:t>GLCM</a:t>
                      </a:r>
                      <a:r>
                        <a:rPr lang="zh-CN" sz="1100" kern="100">
                          <a:effectLst/>
                          <a:latin typeface="+mn-lt"/>
                        </a:rPr>
                        <a:t>，</a:t>
                      </a:r>
                      <a:r>
                        <a:rPr lang="en-US" sz="1100" kern="100">
                          <a:effectLst/>
                          <a:latin typeface="+mn-lt"/>
                        </a:rPr>
                        <a:t>Gabor RCM</a:t>
                      </a:r>
                      <a:endParaRPr lang="zh-CN" sz="1100" kern="100">
                        <a:effectLst/>
                        <a:latin typeface="+mn-lt"/>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100" kern="100">
                          <a:effectLst/>
                          <a:latin typeface="+mn-lt"/>
                        </a:rPr>
                        <a:t>0.401</a:t>
                      </a:r>
                      <a:endParaRPr lang="zh-CN" sz="1100" kern="100">
                        <a:effectLst/>
                        <a:latin typeface="+mn-lt"/>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5154839"/>
                  </a:ext>
                </a:extLst>
              </a:tr>
            </a:tbl>
          </a:graphicData>
        </a:graphic>
      </p:graphicFrame>
    </p:spTree>
    <p:extLst>
      <p:ext uri="{BB962C8B-B14F-4D97-AF65-F5344CB8AC3E}">
        <p14:creationId xmlns:p14="http://schemas.microsoft.com/office/powerpoint/2010/main" val="773479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对比实验</a:t>
            </a:r>
            <a:endParaRPr lang="zh-CN" altLang="en-US" sz="2400" b="1" dirty="0">
              <a:solidFill>
                <a:schemeClr val="bg1"/>
              </a:solidFill>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sp>
        <p:nvSpPr>
          <p:cNvPr id="26" name="文本框 25">
            <a:extLst>
              <a:ext uri="{FF2B5EF4-FFF2-40B4-BE49-F238E27FC236}">
                <a16:creationId xmlns:a16="http://schemas.microsoft.com/office/drawing/2014/main" id="{A677B34A-6D1D-11D6-D1FD-ADF207AE37B4}"/>
              </a:ext>
            </a:extLst>
          </p:cNvPr>
          <p:cNvSpPr txBox="1"/>
          <p:nvPr/>
        </p:nvSpPr>
        <p:spPr>
          <a:xfrm>
            <a:off x="4514952" y="1688135"/>
            <a:ext cx="4013849" cy="377411"/>
          </a:xfrm>
          <a:prstGeom prst="rect">
            <a:avLst/>
          </a:prstGeom>
          <a:noFill/>
        </p:spPr>
        <p:txBody>
          <a:bodyPr wrap="square">
            <a:spAutoFit/>
          </a:bodyPr>
          <a:lstStyle/>
          <a:p>
            <a:pPr algn="ctr">
              <a:lnSpc>
                <a:spcPct val="150000"/>
              </a:lnSpc>
            </a:pPr>
            <a:r>
              <a:rPr lang="zh-CN" altLang="en-US" sz="1400" kern="100">
                <a:effectLst/>
                <a:latin typeface="+mn-ea"/>
                <a:cs typeface="宋体" panose="02010600030101010101" pitchFamily="2" charset="-122"/>
              </a:rPr>
              <a:t>表</a:t>
            </a:r>
            <a:r>
              <a:rPr lang="en-US" altLang="zh-CN" sz="1400" kern="100">
                <a:latin typeface="+mn-ea"/>
                <a:cs typeface="宋体" panose="02010600030101010101" pitchFamily="2" charset="-122"/>
              </a:rPr>
              <a:t>3-6</a:t>
            </a:r>
            <a:r>
              <a:rPr lang="en-US" altLang="zh-CN" sz="1400" kern="100">
                <a:effectLst/>
                <a:latin typeface="+mn-ea"/>
                <a:cs typeface="宋体" panose="02010600030101010101" pitchFamily="2" charset="-122"/>
              </a:rPr>
              <a:t>  </a:t>
            </a:r>
            <a:r>
              <a:rPr lang="zh-CN" altLang="en-US" sz="1400" kern="100">
                <a:latin typeface="+mn-ea"/>
                <a:cs typeface="宋体" panose="02010600030101010101" pitchFamily="2" charset="-122"/>
              </a:rPr>
              <a:t>与其它预训练网络相对比</a:t>
            </a:r>
            <a:r>
              <a:rPr lang="zh-CN" altLang="en-US" sz="1400" kern="100">
                <a:effectLst/>
                <a:latin typeface="+mn-ea"/>
                <a:cs typeface="宋体" panose="02010600030101010101" pitchFamily="2" charset="-122"/>
              </a:rPr>
              <a:t>的</a:t>
            </a:r>
            <a:r>
              <a:rPr lang="en-US" altLang="zh-CN" sz="1400" kern="100">
                <a:effectLst/>
                <a:latin typeface="+mn-ea"/>
                <a:cs typeface="宋体" panose="02010600030101010101" pitchFamily="2" charset="-122"/>
              </a:rPr>
              <a:t>BER</a:t>
            </a:r>
            <a:r>
              <a:rPr lang="zh-CN" altLang="en-US" sz="1400" kern="100">
                <a:effectLst/>
                <a:latin typeface="+mn-ea"/>
                <a:cs typeface="宋体" panose="02010600030101010101" pitchFamily="2" charset="-122"/>
              </a:rPr>
              <a:t>和</a:t>
            </a:r>
            <a:r>
              <a:rPr lang="en-US" altLang="zh-CN" sz="1400" kern="100">
                <a:effectLst/>
                <a:latin typeface="+mn-ea"/>
                <a:cs typeface="宋体" panose="02010600030101010101" pitchFamily="2" charset="-122"/>
              </a:rPr>
              <a:t>NCC</a:t>
            </a:r>
            <a:r>
              <a:rPr lang="zh-CN" altLang="en-US" sz="1400" kern="100">
                <a:effectLst/>
                <a:latin typeface="+mn-ea"/>
                <a:cs typeface="宋体" panose="02010600030101010101" pitchFamily="2" charset="-122"/>
              </a:rPr>
              <a:t>值</a:t>
            </a:r>
            <a:endParaRPr lang="en-US" altLang="zh-CN" sz="1400" kern="100" dirty="0">
              <a:effectLst/>
              <a:latin typeface="+mn-ea"/>
              <a:cs typeface="宋体" panose="02010600030101010101" pitchFamily="2" charset="-122"/>
            </a:endParaRP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CA19D353-D974-EAA0-2A8D-D0AC2C79095C}"/>
                  </a:ext>
                </a:extLst>
              </p:cNvPr>
              <p:cNvGraphicFramePr>
                <a:graphicFrameLocks noGrp="1"/>
              </p:cNvGraphicFramePr>
              <p:nvPr>
                <p:extLst>
                  <p:ext uri="{D42A27DB-BD31-4B8C-83A1-F6EECF244321}">
                    <p14:modId xmlns:p14="http://schemas.microsoft.com/office/powerpoint/2010/main" val="1583354773"/>
                  </p:ext>
                </p:extLst>
              </p:nvPr>
            </p:nvGraphicFramePr>
            <p:xfrm>
              <a:off x="2532000" y="2084578"/>
              <a:ext cx="7128000" cy="4692774"/>
            </p:xfrm>
            <a:graphic>
              <a:graphicData uri="http://schemas.openxmlformats.org/drawingml/2006/table">
                <a:tbl>
                  <a:tblPr firstRow="1" firstCol="1" bandRow="1">
                    <a:tableStyleId>{C083E6E3-FA7D-4D7B-A595-EF9225AFEA82}</a:tableStyleId>
                  </a:tblPr>
                  <a:tblGrid>
                    <a:gridCol w="1080000">
                      <a:extLst>
                        <a:ext uri="{9D8B030D-6E8A-4147-A177-3AD203B41FA5}">
                          <a16:colId xmlns:a16="http://schemas.microsoft.com/office/drawing/2014/main" val="3613304362"/>
                        </a:ext>
                      </a:extLst>
                    </a:gridCol>
                    <a:gridCol w="1008000">
                      <a:extLst>
                        <a:ext uri="{9D8B030D-6E8A-4147-A177-3AD203B41FA5}">
                          <a16:colId xmlns:a16="http://schemas.microsoft.com/office/drawing/2014/main" val="3615672520"/>
                        </a:ext>
                      </a:extLst>
                    </a:gridCol>
                    <a:gridCol w="1008000">
                      <a:extLst>
                        <a:ext uri="{9D8B030D-6E8A-4147-A177-3AD203B41FA5}">
                          <a16:colId xmlns:a16="http://schemas.microsoft.com/office/drawing/2014/main" val="3931153377"/>
                        </a:ext>
                      </a:extLst>
                    </a:gridCol>
                    <a:gridCol w="1008000">
                      <a:extLst>
                        <a:ext uri="{9D8B030D-6E8A-4147-A177-3AD203B41FA5}">
                          <a16:colId xmlns:a16="http://schemas.microsoft.com/office/drawing/2014/main" val="2838020459"/>
                        </a:ext>
                      </a:extLst>
                    </a:gridCol>
                    <a:gridCol w="1008000">
                      <a:extLst>
                        <a:ext uri="{9D8B030D-6E8A-4147-A177-3AD203B41FA5}">
                          <a16:colId xmlns:a16="http://schemas.microsoft.com/office/drawing/2014/main" val="3666881505"/>
                        </a:ext>
                      </a:extLst>
                    </a:gridCol>
                    <a:gridCol w="1008000">
                      <a:extLst>
                        <a:ext uri="{9D8B030D-6E8A-4147-A177-3AD203B41FA5}">
                          <a16:colId xmlns:a16="http://schemas.microsoft.com/office/drawing/2014/main" val="436176492"/>
                        </a:ext>
                      </a:extLst>
                    </a:gridCol>
                    <a:gridCol w="1008000">
                      <a:extLst>
                        <a:ext uri="{9D8B030D-6E8A-4147-A177-3AD203B41FA5}">
                          <a16:colId xmlns:a16="http://schemas.microsoft.com/office/drawing/2014/main" val="2949707355"/>
                        </a:ext>
                      </a:extLst>
                    </a:gridCol>
                  </a:tblGrid>
                  <a:tr h="221421">
                    <a:tc rowSpan="2">
                      <a:txBody>
                        <a:bodyPr/>
                        <a:lstStyle/>
                        <a:p>
                          <a:pPr indent="127000" algn="ctr">
                            <a:lnSpc>
                              <a:spcPct val="150000"/>
                            </a:lnSpc>
                          </a:pPr>
                          <a:r>
                            <a:rPr lang="en-US" sz="800" kern="100">
                              <a:effectLst/>
                            </a:rPr>
                            <a:t>Attack</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gridSpan="2">
                      <a:txBody>
                        <a:bodyPr/>
                        <a:lstStyle/>
                        <a:p>
                          <a:pPr indent="127000" algn="ctr">
                            <a:lnSpc>
                              <a:spcPct val="150000"/>
                            </a:lnSpc>
                          </a:pPr>
                          <a:r>
                            <a:rPr lang="en-US" sz="800" kern="100">
                              <a:effectLst/>
                            </a:rPr>
                            <a:t>VGG19</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hMerge="1">
                      <a:txBody>
                        <a:bodyPr/>
                        <a:lstStyle/>
                        <a:p>
                          <a:endParaRPr lang="zh-CN" altLang="en-US"/>
                        </a:p>
                      </a:txBody>
                      <a:tcPr/>
                    </a:tc>
                    <a:tc gridSpan="2">
                      <a:txBody>
                        <a:bodyPr/>
                        <a:lstStyle/>
                        <a:p>
                          <a:pPr indent="127000" algn="ctr">
                            <a:lnSpc>
                              <a:spcPct val="150000"/>
                            </a:lnSpc>
                          </a:pPr>
                          <a:r>
                            <a:rPr lang="en-US" sz="800" kern="100">
                              <a:effectLst/>
                            </a:rPr>
                            <a:t>Resnet34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hMerge="1">
                      <a:txBody>
                        <a:bodyPr/>
                        <a:lstStyle/>
                        <a:p>
                          <a:endParaRPr lang="zh-CN" altLang="en-US"/>
                        </a:p>
                      </a:txBody>
                      <a:tcPr/>
                    </a:tc>
                    <a:tc gridSpan="2">
                      <a:txBody>
                        <a:bodyPr/>
                        <a:lstStyle/>
                        <a:p>
                          <a:pPr indent="127000" algn="ctr">
                            <a:lnSpc>
                              <a:spcPct val="150000"/>
                            </a:lnSpc>
                          </a:pPr>
                          <a:r>
                            <a:rPr lang="en-US" sz="800" kern="100">
                              <a:effectLst/>
                            </a:rPr>
                            <a:t>Ours</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hMerge="1">
                      <a:txBody>
                        <a:bodyPr/>
                        <a:lstStyle/>
                        <a:p>
                          <a:endParaRPr lang="zh-CN" altLang="en-US"/>
                        </a:p>
                      </a:txBody>
                      <a:tcPr/>
                    </a:tc>
                    <a:extLst>
                      <a:ext uri="{0D108BD9-81ED-4DB2-BD59-A6C34878D82A}">
                        <a16:rowId xmlns:a16="http://schemas.microsoft.com/office/drawing/2014/main" val="2500549721"/>
                      </a:ext>
                    </a:extLst>
                  </a:tr>
                  <a:tr h="208647">
                    <a:tc vMerge="1">
                      <a:txBody>
                        <a:bodyPr/>
                        <a:lstStyle/>
                        <a:p>
                          <a:endParaRPr lang="zh-CN" altLang="en-US"/>
                        </a:p>
                      </a:txBody>
                      <a:tcPr/>
                    </a:tc>
                    <a:tc>
                      <a:txBody>
                        <a:bodyPr/>
                        <a:lstStyle/>
                        <a:p>
                          <a:pPr indent="127000" algn="ctr">
                            <a:lnSpc>
                              <a:spcPct val="150000"/>
                            </a:lnSpc>
                          </a:pPr>
                          <a:r>
                            <a:rPr lang="en-US" sz="800" b="1" kern="100">
                              <a:effectLst/>
                            </a:rPr>
                            <a:t>BER</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a:txBody>
                        <a:bodyPr/>
                        <a:lstStyle/>
                        <a:p>
                          <a:pPr indent="127000" algn="ctr">
                            <a:lnSpc>
                              <a:spcPct val="150000"/>
                            </a:lnSpc>
                          </a:pPr>
                          <a:r>
                            <a:rPr lang="en-US" sz="800" b="1" kern="100">
                              <a:effectLst/>
                            </a:rPr>
                            <a:t>NCC</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a:txBody>
                        <a:bodyPr/>
                        <a:lstStyle/>
                        <a:p>
                          <a:pPr indent="127000" algn="ctr">
                            <a:lnSpc>
                              <a:spcPct val="150000"/>
                            </a:lnSpc>
                          </a:pPr>
                          <a:r>
                            <a:rPr lang="en-US" sz="800" b="1" kern="100">
                              <a:effectLst/>
                            </a:rPr>
                            <a:t>BER</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a:txBody>
                        <a:bodyPr/>
                        <a:lstStyle/>
                        <a:p>
                          <a:pPr indent="127000" algn="ctr">
                            <a:lnSpc>
                              <a:spcPct val="150000"/>
                            </a:lnSpc>
                          </a:pPr>
                          <a:r>
                            <a:rPr lang="en-US" sz="800" b="1" kern="100">
                              <a:effectLst/>
                            </a:rPr>
                            <a:t>NCC</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a:txBody>
                        <a:bodyPr/>
                        <a:lstStyle/>
                        <a:p>
                          <a:pPr indent="127000" algn="ctr">
                            <a:lnSpc>
                              <a:spcPct val="150000"/>
                            </a:lnSpc>
                          </a:pPr>
                          <a:r>
                            <a:rPr lang="en-US" sz="800" b="1" kern="100">
                              <a:effectLst/>
                            </a:rPr>
                            <a:t>BER</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a:txBody>
                        <a:bodyPr/>
                        <a:lstStyle/>
                        <a:p>
                          <a:pPr indent="127000" algn="ctr">
                            <a:lnSpc>
                              <a:spcPct val="150000"/>
                            </a:lnSpc>
                          </a:pPr>
                          <a:r>
                            <a:rPr lang="en-US" sz="800" b="1" kern="100">
                              <a:effectLst/>
                            </a:rPr>
                            <a:t>NCC</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extLst>
                      <a:ext uri="{0D108BD9-81ED-4DB2-BD59-A6C34878D82A}">
                        <a16:rowId xmlns:a16="http://schemas.microsoft.com/office/drawing/2014/main" val="3603679375"/>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中值滤波</a:t>
                          </a:r>
                          <a:r>
                            <a:rPr lang="en-US" sz="800" b="0" kern="100">
                              <a:solidFill>
                                <a:schemeClr val="tx1"/>
                              </a:solidFill>
                              <a:effectLst/>
                              <a:latin typeface="+mn-lt"/>
                              <a:ea typeface="+mn-ea"/>
                              <a:cs typeface="+mn-cs"/>
                            </a:rPr>
                            <a:t>(</a:t>
                          </a:r>
                          <a14:m>
                            <m:oMath xmlns:m="http://schemas.openxmlformats.org/officeDocument/2006/math">
                              <m:r>
                                <a:rPr lang="en-US" altLang="zh-CN" sz="800" b="0" kern="100" smtClean="0">
                                  <a:solidFill>
                                    <a:schemeClr val="tx1"/>
                                  </a:solidFill>
                                  <a:effectLst/>
                                  <a:latin typeface="Cambria Math" panose="02040503050406030204" pitchFamily="18" charset="0"/>
                                  <a:ea typeface="+mn-ea"/>
                                  <a:cs typeface="+mn-cs"/>
                                </a:rPr>
                                <m:t>3×3</m:t>
                              </m:r>
                            </m:oMath>
                          </a14:m>
                          <a:r>
                            <a:rPr lang="en-US" sz="800" b="0" kern="100">
                              <a:solidFill>
                                <a:schemeClr val="tx1"/>
                              </a:solidFill>
                              <a:effectLst/>
                              <a:latin typeface="+mn-lt"/>
                              <a:ea typeface="+mn-ea"/>
                              <a:cs typeface="+mn-cs"/>
                            </a:rPr>
                            <a:t>)</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0.0332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0.9317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0.0566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0.8851</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0.0029</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0.9937</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4155746765"/>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中值滤波</a:t>
                          </a:r>
                          <a:r>
                            <a:rPr lang="en-US" sz="800" b="0" kern="100">
                              <a:solidFill>
                                <a:schemeClr val="tx1"/>
                              </a:solidFill>
                              <a:effectLst/>
                              <a:latin typeface="+mn-lt"/>
                              <a:ea typeface="+mn-ea"/>
                              <a:cs typeface="+mn-cs"/>
                            </a:rPr>
                            <a:t>(</a:t>
                          </a:r>
                          <a14:m>
                            <m:oMath xmlns:m="http://schemas.openxmlformats.org/officeDocument/2006/math">
                              <m:r>
                                <a:rPr lang="en-US" sz="800" b="0" kern="100" smtClean="0">
                                  <a:solidFill>
                                    <a:schemeClr val="tx1"/>
                                  </a:solidFill>
                                  <a:effectLst/>
                                  <a:latin typeface="Cambria Math" panose="02040503050406030204" pitchFamily="18" charset="0"/>
                                  <a:ea typeface="+mn-ea"/>
                                  <a:cs typeface="+mn-cs"/>
                                </a:rPr>
                                <m:t>5</m:t>
                              </m:r>
                              <m:r>
                                <a:rPr lang="en-US" altLang="zh-CN" sz="800" b="0" kern="100" smtClean="0">
                                  <a:solidFill>
                                    <a:schemeClr val="tx1"/>
                                  </a:solidFill>
                                  <a:effectLst/>
                                  <a:latin typeface="Cambria Math" panose="02040503050406030204" pitchFamily="18" charset="0"/>
                                  <a:ea typeface="+mn-ea"/>
                                  <a:cs typeface="+mn-cs"/>
                                </a:rPr>
                                <m:t>×5</m:t>
                              </m:r>
                            </m:oMath>
                          </a14:m>
                          <a:r>
                            <a:rPr lang="en-US" sz="800" b="0" kern="100">
                              <a:solidFill>
                                <a:schemeClr val="tx1"/>
                              </a:solidFill>
                              <a:effectLst/>
                              <a:latin typeface="+mn-lt"/>
                              <a:ea typeface="+mn-ea"/>
                              <a:cs typeface="+mn-cs"/>
                            </a:rPr>
                            <a:t>)</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0.0644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0.8722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0.0908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0.8155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0.0078</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0.9834</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4041735420"/>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高斯滤波</a:t>
                          </a:r>
                          <a:r>
                            <a:rPr lang="en-US" sz="800" b="0" kern="100">
                              <a:solidFill>
                                <a:schemeClr val="tx1"/>
                              </a:solidFill>
                              <a:effectLst/>
                              <a:latin typeface="+mn-lt"/>
                              <a:ea typeface="+mn-ea"/>
                              <a:cs typeface="+mn-cs"/>
                            </a:rPr>
                            <a:t>(</a:t>
                          </a:r>
                          <a14:m>
                            <m:oMath xmlns:m="http://schemas.openxmlformats.org/officeDocument/2006/math">
                              <m:r>
                                <a:rPr lang="en-US" altLang="zh-CN" sz="800" b="0" kern="100" smtClean="0">
                                  <a:solidFill>
                                    <a:schemeClr val="tx1"/>
                                  </a:solidFill>
                                  <a:effectLst/>
                                  <a:latin typeface="Cambria Math" panose="02040503050406030204" pitchFamily="18" charset="0"/>
                                  <a:ea typeface="+mn-ea"/>
                                  <a:cs typeface="+mn-cs"/>
                                </a:rPr>
                                <m:t>3×3</m:t>
                              </m:r>
                            </m:oMath>
                          </a14:m>
                          <a:r>
                            <a:rPr lang="en-US" sz="800" b="0" kern="100">
                              <a:solidFill>
                                <a:schemeClr val="tx1"/>
                              </a:solidFill>
                              <a:effectLst/>
                              <a:latin typeface="+mn-lt"/>
                              <a:ea typeface="+mn-ea"/>
                              <a:cs typeface="+mn-cs"/>
                            </a:rPr>
                            <a:t>)</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0.0488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0.9015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0.0576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0.8830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0.0019</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0.9958</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1943634958"/>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高斯滤波</a:t>
                          </a:r>
                          <a:r>
                            <a:rPr lang="en-US" sz="800" b="0" kern="100">
                              <a:solidFill>
                                <a:schemeClr val="tx1"/>
                              </a:solidFill>
                              <a:effectLst/>
                              <a:latin typeface="+mn-lt"/>
                              <a:ea typeface="+mn-ea"/>
                              <a:cs typeface="+mn-cs"/>
                            </a:rPr>
                            <a:t>(</a:t>
                          </a:r>
                          <a14:m>
                            <m:oMath xmlns:m="http://schemas.openxmlformats.org/officeDocument/2006/math">
                              <m:r>
                                <a:rPr lang="en-US" sz="800" b="0" kern="100" smtClean="0">
                                  <a:solidFill>
                                    <a:schemeClr val="tx1"/>
                                  </a:solidFill>
                                  <a:effectLst/>
                                  <a:latin typeface="Cambria Math" panose="02040503050406030204" pitchFamily="18" charset="0"/>
                                  <a:ea typeface="+mn-ea"/>
                                  <a:cs typeface="+mn-cs"/>
                                </a:rPr>
                                <m:t>5</m:t>
                              </m:r>
                              <m:r>
                                <a:rPr lang="en-US" altLang="zh-CN" sz="800" b="0" kern="100" smtClean="0">
                                  <a:solidFill>
                                    <a:schemeClr val="tx1"/>
                                  </a:solidFill>
                                  <a:effectLst/>
                                  <a:latin typeface="Cambria Math" panose="02040503050406030204" pitchFamily="18" charset="0"/>
                                  <a:ea typeface="+mn-ea"/>
                                  <a:cs typeface="+mn-cs"/>
                                </a:rPr>
                                <m:t>×5</m:t>
                              </m:r>
                            </m:oMath>
                          </a14:m>
                          <a:r>
                            <a:rPr lang="en-US" sz="800" b="0" kern="100">
                              <a:solidFill>
                                <a:schemeClr val="tx1"/>
                              </a:solidFill>
                              <a:effectLst/>
                              <a:latin typeface="+mn-lt"/>
                              <a:ea typeface="+mn-ea"/>
                              <a:cs typeface="+mn-cs"/>
                            </a:rPr>
                            <a:t>)</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0.0625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0.8777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0.0585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0.8810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0.0019</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0.9958</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3692600250"/>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椒盐噪声</a:t>
                          </a:r>
                          <a:r>
                            <a:rPr lang="en-US" sz="800" b="0" kern="100">
                              <a:solidFill>
                                <a:schemeClr val="tx1"/>
                              </a:solidFill>
                              <a:effectLst/>
                              <a:latin typeface="+mn-lt"/>
                              <a:ea typeface="+mn-ea"/>
                              <a:cs typeface="+mn-cs"/>
                            </a:rPr>
                            <a:t>(0.01)</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0.0332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0.9312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0.1787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0.6454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4052606413"/>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椒盐噪声</a:t>
                          </a:r>
                          <a:r>
                            <a:rPr lang="en-US" sz="800" b="0" kern="100">
                              <a:solidFill>
                                <a:schemeClr val="tx1"/>
                              </a:solidFill>
                              <a:effectLst/>
                              <a:latin typeface="+mn-lt"/>
                              <a:ea typeface="+mn-ea"/>
                              <a:cs typeface="+mn-cs"/>
                            </a:rPr>
                            <a:t>(0.03)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0.0566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0.8869</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0.0410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0.9173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0.0117</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0.9754</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2236886563"/>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高斯噪声</a:t>
                          </a:r>
                          <a:r>
                            <a:rPr lang="en-US" sz="800" b="0" kern="100">
                              <a:solidFill>
                                <a:schemeClr val="tx1"/>
                              </a:solidFill>
                              <a:effectLst/>
                              <a:latin typeface="+mn-lt"/>
                              <a:ea typeface="+mn-ea"/>
                              <a:cs typeface="+mn-cs"/>
                            </a:rPr>
                            <a:t>(0.01)</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0.0050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0.9876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0.0185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0.9624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0.0048</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0.9895</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118989426"/>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高斯噪声</a:t>
                          </a:r>
                          <a:r>
                            <a:rPr lang="en-US" sz="800" b="0" kern="100">
                              <a:solidFill>
                                <a:schemeClr val="tx1"/>
                              </a:solidFill>
                              <a:effectLst/>
                              <a:latin typeface="+mn-lt"/>
                              <a:ea typeface="+mn-ea"/>
                              <a:cs typeface="+mn-cs"/>
                            </a:rPr>
                            <a:t>(0.03)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0.0263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0.8869</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0.0410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0.9173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0.0117</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0.9754</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2992734322"/>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旋转</a:t>
                          </a:r>
                          <a:r>
                            <a:rPr lang="en-US" sz="800" b="0" kern="100">
                              <a:solidFill>
                                <a:schemeClr val="tx1"/>
                              </a:solidFill>
                              <a:effectLst/>
                              <a:latin typeface="+mn-lt"/>
                              <a:ea typeface="+mn-ea"/>
                              <a:cs typeface="+mn-cs"/>
                            </a:rPr>
                            <a:t>(5)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0.0458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0.9082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0.0654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0.8673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3493855333"/>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旋转</a:t>
                          </a:r>
                          <a:r>
                            <a:rPr lang="en-US" sz="800" b="0" kern="100">
                              <a:solidFill>
                                <a:schemeClr val="tx1"/>
                              </a:solidFill>
                              <a:effectLst/>
                              <a:latin typeface="+mn-lt"/>
                              <a:ea typeface="+mn-ea"/>
                              <a:cs typeface="+mn-cs"/>
                            </a:rPr>
                            <a:t>(30)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0.1005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0.8106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0.1591</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0.6768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0.0029</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0.9937</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263789700"/>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裁剪</a:t>
                          </a:r>
                          <a:r>
                            <a:rPr lang="en-US" sz="800" b="0" kern="100">
                              <a:solidFill>
                                <a:schemeClr val="tx1"/>
                              </a:solidFill>
                              <a:effectLst/>
                              <a:latin typeface="+mn-lt"/>
                              <a:ea typeface="+mn-ea"/>
                              <a:cs typeface="+mn-cs"/>
                            </a:rPr>
                            <a:t>(1/8)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0.0283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0.9427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0.0078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0.9833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1903703255"/>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裁剪</a:t>
                          </a:r>
                          <a:r>
                            <a:rPr lang="en-US" sz="800" b="0" kern="100">
                              <a:solidFill>
                                <a:schemeClr val="tx1"/>
                              </a:solidFill>
                              <a:effectLst/>
                              <a:latin typeface="+mn-lt"/>
                              <a:ea typeface="+mn-ea"/>
                              <a:cs typeface="+mn-cs"/>
                            </a:rPr>
                            <a:t>(1/4)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0.0810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0.8403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0.0185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0.9603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2452052100"/>
                      </a:ext>
                    </a:extLst>
                  </a:tr>
                  <a:tr h="236817">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JPEG</a:t>
                          </a:r>
                          <a:r>
                            <a:rPr lang="zh-CN" altLang="en-US" sz="800" b="0" kern="100">
                              <a:solidFill>
                                <a:schemeClr val="tx1"/>
                              </a:solidFill>
                              <a:effectLst/>
                              <a:latin typeface="+mn-lt"/>
                              <a:ea typeface="+mn-ea"/>
                              <a:cs typeface="+mn-cs"/>
                            </a:rPr>
                            <a:t>压缩</a:t>
                          </a:r>
                          <a:r>
                            <a:rPr lang="en-US" sz="800" b="0" kern="100">
                              <a:solidFill>
                                <a:schemeClr val="tx1"/>
                              </a:solidFill>
                              <a:effectLst/>
                              <a:latin typeface="+mn-lt"/>
                              <a:ea typeface="+mn-ea"/>
                              <a:cs typeface="+mn-cs"/>
                            </a:rPr>
                            <a:t>(90)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0.0166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0.9497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0.0185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0.9603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3281606096"/>
                      </a:ext>
                    </a:extLst>
                  </a:tr>
                  <a:tr h="236817">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JPEG</a:t>
                          </a:r>
                          <a:r>
                            <a:rPr lang="zh-CN" altLang="en-US" sz="800" b="0" kern="100">
                              <a:solidFill>
                                <a:schemeClr val="tx1"/>
                              </a:solidFill>
                              <a:effectLst/>
                              <a:latin typeface="+mn-lt"/>
                              <a:ea typeface="+mn-ea"/>
                              <a:cs typeface="+mn-cs"/>
                            </a:rPr>
                            <a:t>压缩</a:t>
                          </a:r>
                          <a:r>
                            <a:rPr lang="en-US" sz="800" b="0" kern="100">
                              <a:solidFill>
                                <a:schemeClr val="tx1"/>
                              </a:solidFill>
                              <a:effectLst/>
                              <a:latin typeface="+mn-lt"/>
                              <a:ea typeface="+mn-ea"/>
                              <a:cs typeface="+mn-cs"/>
                            </a:rPr>
                            <a:t>(70)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0.0166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0.9497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0.0253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0.9457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2045717256"/>
                      </a:ext>
                    </a:extLst>
                  </a:tr>
                  <a:tr h="236817">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JPEG</a:t>
                          </a:r>
                          <a:r>
                            <a:rPr lang="zh-CN" altLang="en-US" sz="800" b="0" kern="100">
                              <a:solidFill>
                                <a:schemeClr val="tx1"/>
                              </a:solidFill>
                              <a:effectLst/>
                              <a:latin typeface="+mn-lt"/>
                              <a:ea typeface="+mn-ea"/>
                              <a:cs typeface="+mn-cs"/>
                            </a:rPr>
                            <a:t>压缩</a:t>
                          </a:r>
                          <a:r>
                            <a:rPr lang="en-US" sz="800" b="0" kern="100">
                              <a:solidFill>
                                <a:schemeClr val="tx1"/>
                              </a:solidFill>
                              <a:effectLst/>
                              <a:latin typeface="+mn-lt"/>
                              <a:ea typeface="+mn-ea"/>
                              <a:cs typeface="+mn-cs"/>
                            </a:rPr>
                            <a:t>(10)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0.0644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0.8777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0.1523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0.7085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0.0009</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0.9979</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981848884"/>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缩放</a:t>
                          </a:r>
                          <a:r>
                            <a:rPr lang="en-US" sz="800" b="0" kern="100">
                              <a:solidFill>
                                <a:schemeClr val="tx1"/>
                              </a:solidFill>
                              <a:effectLst/>
                              <a:latin typeface="+mn-lt"/>
                              <a:ea typeface="+mn-ea"/>
                              <a:cs typeface="+mn-cs"/>
                            </a:rPr>
                            <a:t>(200%)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0.0419</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0.9168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0.0205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0.9562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1287845122"/>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缩放</a:t>
                          </a:r>
                          <a:r>
                            <a:rPr lang="en-US" sz="800" b="0" kern="100">
                              <a:solidFill>
                                <a:schemeClr val="tx1"/>
                              </a:solidFill>
                              <a:effectLst/>
                              <a:latin typeface="+mn-lt"/>
                              <a:ea typeface="+mn-ea"/>
                              <a:cs typeface="+mn-cs"/>
                            </a:rPr>
                            <a:t>(125%)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0.0458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0.9097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0.0224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0.9521</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422074643"/>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缩放</a:t>
                          </a:r>
                          <a:r>
                            <a:rPr lang="en-US" sz="800" b="0" kern="100">
                              <a:solidFill>
                                <a:schemeClr val="tx1"/>
                              </a:solidFill>
                              <a:effectLst/>
                              <a:latin typeface="+mn-lt"/>
                              <a:ea typeface="+mn-ea"/>
                              <a:cs typeface="+mn-cs"/>
                            </a:rPr>
                            <a:t>(25%)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0.0712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0.8652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0.1552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0.6952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0.0058</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0.9875</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1485369971"/>
                      </a:ext>
                    </a:extLst>
                  </a:tr>
                </a:tbl>
              </a:graphicData>
            </a:graphic>
          </p:graphicFrame>
        </mc:Choice>
        <mc:Fallback xmlns="">
          <p:graphicFrame>
            <p:nvGraphicFramePr>
              <p:cNvPr id="7" name="表格 6">
                <a:extLst>
                  <a:ext uri="{FF2B5EF4-FFF2-40B4-BE49-F238E27FC236}">
                    <a16:creationId xmlns:a16="http://schemas.microsoft.com/office/drawing/2014/main" id="{CA19D353-D974-EAA0-2A8D-D0AC2C79095C}"/>
                  </a:ext>
                </a:extLst>
              </p:cNvPr>
              <p:cNvGraphicFramePr>
                <a:graphicFrameLocks noGrp="1"/>
              </p:cNvGraphicFramePr>
              <p:nvPr>
                <p:extLst>
                  <p:ext uri="{D42A27DB-BD31-4B8C-83A1-F6EECF244321}">
                    <p14:modId xmlns:p14="http://schemas.microsoft.com/office/powerpoint/2010/main" val="1583354773"/>
                  </p:ext>
                </p:extLst>
              </p:nvPr>
            </p:nvGraphicFramePr>
            <p:xfrm>
              <a:off x="2532000" y="2084578"/>
              <a:ext cx="7128000" cy="4692774"/>
            </p:xfrm>
            <a:graphic>
              <a:graphicData uri="http://schemas.openxmlformats.org/drawingml/2006/table">
                <a:tbl>
                  <a:tblPr firstRow="1" firstCol="1" bandRow="1">
                    <a:tableStyleId>{C083E6E3-FA7D-4D7B-A595-EF9225AFEA82}</a:tableStyleId>
                  </a:tblPr>
                  <a:tblGrid>
                    <a:gridCol w="1080000">
                      <a:extLst>
                        <a:ext uri="{9D8B030D-6E8A-4147-A177-3AD203B41FA5}">
                          <a16:colId xmlns:a16="http://schemas.microsoft.com/office/drawing/2014/main" val="3613304362"/>
                        </a:ext>
                      </a:extLst>
                    </a:gridCol>
                    <a:gridCol w="1008000">
                      <a:extLst>
                        <a:ext uri="{9D8B030D-6E8A-4147-A177-3AD203B41FA5}">
                          <a16:colId xmlns:a16="http://schemas.microsoft.com/office/drawing/2014/main" val="3615672520"/>
                        </a:ext>
                      </a:extLst>
                    </a:gridCol>
                    <a:gridCol w="1008000">
                      <a:extLst>
                        <a:ext uri="{9D8B030D-6E8A-4147-A177-3AD203B41FA5}">
                          <a16:colId xmlns:a16="http://schemas.microsoft.com/office/drawing/2014/main" val="3931153377"/>
                        </a:ext>
                      </a:extLst>
                    </a:gridCol>
                    <a:gridCol w="1008000">
                      <a:extLst>
                        <a:ext uri="{9D8B030D-6E8A-4147-A177-3AD203B41FA5}">
                          <a16:colId xmlns:a16="http://schemas.microsoft.com/office/drawing/2014/main" val="2838020459"/>
                        </a:ext>
                      </a:extLst>
                    </a:gridCol>
                    <a:gridCol w="1008000">
                      <a:extLst>
                        <a:ext uri="{9D8B030D-6E8A-4147-A177-3AD203B41FA5}">
                          <a16:colId xmlns:a16="http://schemas.microsoft.com/office/drawing/2014/main" val="3666881505"/>
                        </a:ext>
                      </a:extLst>
                    </a:gridCol>
                    <a:gridCol w="1008000">
                      <a:extLst>
                        <a:ext uri="{9D8B030D-6E8A-4147-A177-3AD203B41FA5}">
                          <a16:colId xmlns:a16="http://schemas.microsoft.com/office/drawing/2014/main" val="436176492"/>
                        </a:ext>
                      </a:extLst>
                    </a:gridCol>
                    <a:gridCol w="1008000">
                      <a:extLst>
                        <a:ext uri="{9D8B030D-6E8A-4147-A177-3AD203B41FA5}">
                          <a16:colId xmlns:a16="http://schemas.microsoft.com/office/drawing/2014/main" val="2949707355"/>
                        </a:ext>
                      </a:extLst>
                    </a:gridCol>
                  </a:tblGrid>
                  <a:tr h="221421">
                    <a:tc rowSpan="2">
                      <a:txBody>
                        <a:bodyPr/>
                        <a:lstStyle/>
                        <a:p>
                          <a:pPr indent="127000" algn="ctr">
                            <a:lnSpc>
                              <a:spcPct val="150000"/>
                            </a:lnSpc>
                          </a:pPr>
                          <a:r>
                            <a:rPr lang="en-US" sz="800" kern="100">
                              <a:effectLst/>
                            </a:rPr>
                            <a:t>Attack</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gridSpan="2">
                      <a:txBody>
                        <a:bodyPr/>
                        <a:lstStyle/>
                        <a:p>
                          <a:pPr indent="127000" algn="ctr">
                            <a:lnSpc>
                              <a:spcPct val="150000"/>
                            </a:lnSpc>
                          </a:pPr>
                          <a:r>
                            <a:rPr lang="en-US" sz="800" kern="100">
                              <a:effectLst/>
                            </a:rPr>
                            <a:t>VGG19</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hMerge="1">
                      <a:txBody>
                        <a:bodyPr/>
                        <a:lstStyle/>
                        <a:p>
                          <a:endParaRPr lang="zh-CN" altLang="en-US"/>
                        </a:p>
                      </a:txBody>
                      <a:tcPr/>
                    </a:tc>
                    <a:tc gridSpan="2">
                      <a:txBody>
                        <a:bodyPr/>
                        <a:lstStyle/>
                        <a:p>
                          <a:pPr indent="127000" algn="ctr">
                            <a:lnSpc>
                              <a:spcPct val="150000"/>
                            </a:lnSpc>
                          </a:pPr>
                          <a:r>
                            <a:rPr lang="en-US" sz="800" kern="100">
                              <a:effectLst/>
                            </a:rPr>
                            <a:t>Resnet34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hMerge="1">
                      <a:txBody>
                        <a:bodyPr/>
                        <a:lstStyle/>
                        <a:p>
                          <a:endParaRPr lang="zh-CN" altLang="en-US"/>
                        </a:p>
                      </a:txBody>
                      <a:tcPr/>
                    </a:tc>
                    <a:tc gridSpan="2">
                      <a:txBody>
                        <a:bodyPr/>
                        <a:lstStyle/>
                        <a:p>
                          <a:pPr indent="127000" algn="ctr">
                            <a:lnSpc>
                              <a:spcPct val="150000"/>
                            </a:lnSpc>
                          </a:pPr>
                          <a:r>
                            <a:rPr lang="en-US" sz="800" kern="100">
                              <a:effectLst/>
                            </a:rPr>
                            <a:t>Ours</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hMerge="1">
                      <a:txBody>
                        <a:bodyPr/>
                        <a:lstStyle/>
                        <a:p>
                          <a:endParaRPr lang="zh-CN" altLang="en-US"/>
                        </a:p>
                      </a:txBody>
                      <a:tcPr/>
                    </a:tc>
                    <a:extLst>
                      <a:ext uri="{0D108BD9-81ED-4DB2-BD59-A6C34878D82A}">
                        <a16:rowId xmlns:a16="http://schemas.microsoft.com/office/drawing/2014/main" val="2500549721"/>
                      </a:ext>
                    </a:extLst>
                  </a:tr>
                  <a:tr h="208647">
                    <a:tc vMerge="1">
                      <a:txBody>
                        <a:bodyPr/>
                        <a:lstStyle/>
                        <a:p>
                          <a:endParaRPr lang="zh-CN" altLang="en-US"/>
                        </a:p>
                      </a:txBody>
                      <a:tcPr/>
                    </a:tc>
                    <a:tc>
                      <a:txBody>
                        <a:bodyPr/>
                        <a:lstStyle/>
                        <a:p>
                          <a:pPr indent="127000" algn="ctr">
                            <a:lnSpc>
                              <a:spcPct val="150000"/>
                            </a:lnSpc>
                          </a:pPr>
                          <a:r>
                            <a:rPr lang="en-US" sz="800" b="1" kern="100">
                              <a:effectLst/>
                            </a:rPr>
                            <a:t>BER</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a:txBody>
                        <a:bodyPr/>
                        <a:lstStyle/>
                        <a:p>
                          <a:pPr indent="127000" algn="ctr">
                            <a:lnSpc>
                              <a:spcPct val="150000"/>
                            </a:lnSpc>
                          </a:pPr>
                          <a:r>
                            <a:rPr lang="en-US" sz="800" b="1" kern="100">
                              <a:effectLst/>
                            </a:rPr>
                            <a:t>NCC</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a:txBody>
                        <a:bodyPr/>
                        <a:lstStyle/>
                        <a:p>
                          <a:pPr indent="127000" algn="ctr">
                            <a:lnSpc>
                              <a:spcPct val="150000"/>
                            </a:lnSpc>
                          </a:pPr>
                          <a:r>
                            <a:rPr lang="en-US" sz="800" b="1" kern="100">
                              <a:effectLst/>
                            </a:rPr>
                            <a:t>BER</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a:txBody>
                        <a:bodyPr/>
                        <a:lstStyle/>
                        <a:p>
                          <a:pPr indent="127000" algn="ctr">
                            <a:lnSpc>
                              <a:spcPct val="150000"/>
                            </a:lnSpc>
                          </a:pPr>
                          <a:r>
                            <a:rPr lang="en-US" sz="800" b="1" kern="100">
                              <a:effectLst/>
                            </a:rPr>
                            <a:t>NCC</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a:txBody>
                        <a:bodyPr/>
                        <a:lstStyle/>
                        <a:p>
                          <a:pPr indent="127000" algn="ctr">
                            <a:lnSpc>
                              <a:spcPct val="150000"/>
                            </a:lnSpc>
                          </a:pPr>
                          <a:r>
                            <a:rPr lang="en-US" sz="800" b="1" kern="100">
                              <a:effectLst/>
                            </a:rPr>
                            <a:t>BER</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tc>
                      <a:txBody>
                        <a:bodyPr/>
                        <a:lstStyle/>
                        <a:p>
                          <a:pPr indent="127000" algn="ctr">
                            <a:lnSpc>
                              <a:spcPct val="150000"/>
                            </a:lnSpc>
                          </a:pPr>
                          <a:r>
                            <a:rPr lang="en-US" sz="800" b="1" kern="100">
                              <a:effectLst/>
                            </a:rPr>
                            <a:t>NCC</a:t>
                          </a:r>
                          <a:endParaRPr lang="zh-CN" sz="1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5455" marR="55455" marT="0" marB="0" anchor="ctr"/>
                    </a:tc>
                    <a:extLst>
                      <a:ext uri="{0D108BD9-81ED-4DB2-BD59-A6C34878D82A}">
                        <a16:rowId xmlns:a16="http://schemas.microsoft.com/office/drawing/2014/main" val="3603679375"/>
                      </a:ext>
                    </a:extLst>
                  </a:tr>
                  <a:tr h="236817">
                    <a:tc>
                      <a:txBody>
                        <a:bodyPr/>
                        <a:lstStyle/>
                        <a:p>
                          <a:endParaRPr lang="zh-CN"/>
                        </a:p>
                      </a:txBody>
                      <a:tcPr marL="55455" marR="55455" marT="0" marB="0" anchor="ctr">
                        <a:blipFill>
                          <a:blip r:embed="rId2"/>
                          <a:stretch>
                            <a:fillRect t="-184615" r="-561582" b="-1707692"/>
                          </a:stretch>
                        </a:blipFill>
                      </a:tcP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0.0332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0.9317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0.0566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0.8851</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0.0029</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0.9937</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4155746765"/>
                      </a:ext>
                    </a:extLst>
                  </a:tr>
                  <a:tr h="236817">
                    <a:tc>
                      <a:txBody>
                        <a:bodyPr/>
                        <a:lstStyle/>
                        <a:p>
                          <a:endParaRPr lang="zh-CN"/>
                        </a:p>
                      </a:txBody>
                      <a:tcPr marL="55455" marR="55455" marT="0" marB="0" anchor="ctr">
                        <a:blipFill>
                          <a:blip r:embed="rId2"/>
                          <a:stretch>
                            <a:fillRect t="-292105" r="-561582" b="-1652632"/>
                          </a:stretch>
                        </a:blipFill>
                      </a:tcP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0.0644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0.8722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0.0908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0.8155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0.0078</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0.9834</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4041735420"/>
                      </a:ext>
                    </a:extLst>
                  </a:tr>
                  <a:tr h="236817">
                    <a:tc>
                      <a:txBody>
                        <a:bodyPr/>
                        <a:lstStyle/>
                        <a:p>
                          <a:endParaRPr lang="zh-CN"/>
                        </a:p>
                      </a:txBody>
                      <a:tcPr marL="55455" marR="55455" marT="0" marB="0" anchor="ctr">
                        <a:blipFill>
                          <a:blip r:embed="rId2"/>
                          <a:stretch>
                            <a:fillRect t="-382051" r="-561582" b="-1510256"/>
                          </a:stretch>
                        </a:blipFill>
                      </a:tcP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0.0488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0.9015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0.0576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0.8830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0.0019</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0.9958</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1943634958"/>
                      </a:ext>
                    </a:extLst>
                  </a:tr>
                  <a:tr h="236817">
                    <a:tc>
                      <a:txBody>
                        <a:bodyPr/>
                        <a:lstStyle/>
                        <a:p>
                          <a:endParaRPr lang="zh-CN"/>
                        </a:p>
                      </a:txBody>
                      <a:tcPr marL="55455" marR="55455" marT="0" marB="0" anchor="ctr">
                        <a:blipFill>
                          <a:blip r:embed="rId2"/>
                          <a:stretch>
                            <a:fillRect t="-482051" r="-561582" b="-1410256"/>
                          </a:stretch>
                        </a:blipFill>
                      </a:tcP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0.0625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0.8777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0.0585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0.8810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0.0019</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0.9958</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3692600250"/>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椒盐噪声</a:t>
                          </a:r>
                          <a:r>
                            <a:rPr lang="en-US" sz="800" b="0" kern="100">
                              <a:solidFill>
                                <a:schemeClr val="tx1"/>
                              </a:solidFill>
                              <a:effectLst/>
                              <a:latin typeface="+mn-lt"/>
                              <a:ea typeface="+mn-ea"/>
                              <a:cs typeface="+mn-cs"/>
                            </a:rPr>
                            <a:t>(0.01)</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0.0332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0.9312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0.1787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0.6454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4052606413"/>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椒盐噪声</a:t>
                          </a:r>
                          <a:r>
                            <a:rPr lang="en-US" sz="800" b="0" kern="100">
                              <a:solidFill>
                                <a:schemeClr val="tx1"/>
                              </a:solidFill>
                              <a:effectLst/>
                              <a:latin typeface="+mn-lt"/>
                              <a:ea typeface="+mn-ea"/>
                              <a:cs typeface="+mn-cs"/>
                            </a:rPr>
                            <a:t>(0.03)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0.0566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0.8869</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0.0410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0.9173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0.0117</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0.9754</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2236886563"/>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高斯噪声</a:t>
                          </a:r>
                          <a:r>
                            <a:rPr lang="en-US" sz="800" b="0" kern="100">
                              <a:solidFill>
                                <a:schemeClr val="tx1"/>
                              </a:solidFill>
                              <a:effectLst/>
                              <a:latin typeface="+mn-lt"/>
                              <a:ea typeface="+mn-ea"/>
                              <a:cs typeface="+mn-cs"/>
                            </a:rPr>
                            <a:t>(0.01)</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0.0050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0.9876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0.0185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0.9624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0.0048</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0.9895</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118989426"/>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高斯噪声</a:t>
                          </a:r>
                          <a:r>
                            <a:rPr lang="en-US" sz="800" b="0" kern="100">
                              <a:solidFill>
                                <a:schemeClr val="tx1"/>
                              </a:solidFill>
                              <a:effectLst/>
                              <a:latin typeface="+mn-lt"/>
                              <a:ea typeface="+mn-ea"/>
                              <a:cs typeface="+mn-cs"/>
                            </a:rPr>
                            <a:t>(0.03)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0.0263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0.8869</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0.0410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0.9173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0.0117</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0.9754</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2992734322"/>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旋转</a:t>
                          </a:r>
                          <a:r>
                            <a:rPr lang="en-US" sz="800" b="0" kern="100">
                              <a:solidFill>
                                <a:schemeClr val="tx1"/>
                              </a:solidFill>
                              <a:effectLst/>
                              <a:latin typeface="+mn-lt"/>
                              <a:ea typeface="+mn-ea"/>
                              <a:cs typeface="+mn-cs"/>
                            </a:rPr>
                            <a:t>(5)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0.0458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0.9082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0.0654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0.8673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3493855333"/>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旋转</a:t>
                          </a:r>
                          <a:r>
                            <a:rPr lang="en-US" sz="800" b="0" kern="100">
                              <a:solidFill>
                                <a:schemeClr val="tx1"/>
                              </a:solidFill>
                              <a:effectLst/>
                              <a:latin typeface="+mn-lt"/>
                              <a:ea typeface="+mn-ea"/>
                              <a:cs typeface="+mn-cs"/>
                            </a:rPr>
                            <a:t>(30)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0.1005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0.8106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0.1591</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0.6768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0.0029</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0.9937</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263789700"/>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裁剪</a:t>
                          </a:r>
                          <a:r>
                            <a:rPr lang="en-US" sz="800" b="0" kern="100">
                              <a:solidFill>
                                <a:schemeClr val="tx1"/>
                              </a:solidFill>
                              <a:effectLst/>
                              <a:latin typeface="+mn-lt"/>
                              <a:ea typeface="+mn-ea"/>
                              <a:cs typeface="+mn-cs"/>
                            </a:rPr>
                            <a:t>(1/8)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0.0283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0.9427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0.0078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0.9833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1903703255"/>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裁剪</a:t>
                          </a:r>
                          <a:r>
                            <a:rPr lang="en-US" sz="800" b="0" kern="100">
                              <a:solidFill>
                                <a:schemeClr val="tx1"/>
                              </a:solidFill>
                              <a:effectLst/>
                              <a:latin typeface="+mn-lt"/>
                              <a:ea typeface="+mn-ea"/>
                              <a:cs typeface="+mn-cs"/>
                            </a:rPr>
                            <a:t>(1/4)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0.0810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0.8403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0.0185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0.9603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2452052100"/>
                      </a:ext>
                    </a:extLst>
                  </a:tr>
                  <a:tr h="236817">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JPEG</a:t>
                          </a:r>
                          <a:r>
                            <a:rPr lang="zh-CN" altLang="en-US" sz="800" b="0" kern="100">
                              <a:solidFill>
                                <a:schemeClr val="tx1"/>
                              </a:solidFill>
                              <a:effectLst/>
                              <a:latin typeface="+mn-lt"/>
                              <a:ea typeface="+mn-ea"/>
                              <a:cs typeface="+mn-cs"/>
                            </a:rPr>
                            <a:t>压缩</a:t>
                          </a:r>
                          <a:r>
                            <a:rPr lang="en-US" sz="800" b="0" kern="100">
                              <a:solidFill>
                                <a:schemeClr val="tx1"/>
                              </a:solidFill>
                              <a:effectLst/>
                              <a:latin typeface="+mn-lt"/>
                              <a:ea typeface="+mn-ea"/>
                              <a:cs typeface="+mn-cs"/>
                            </a:rPr>
                            <a:t>(90)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0.0166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0.9497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0.0185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0.9603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3281606096"/>
                      </a:ext>
                    </a:extLst>
                  </a:tr>
                  <a:tr h="236817">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JPEG</a:t>
                          </a:r>
                          <a:r>
                            <a:rPr lang="zh-CN" altLang="en-US" sz="800" b="0" kern="100">
                              <a:solidFill>
                                <a:schemeClr val="tx1"/>
                              </a:solidFill>
                              <a:effectLst/>
                              <a:latin typeface="+mn-lt"/>
                              <a:ea typeface="+mn-ea"/>
                              <a:cs typeface="+mn-cs"/>
                            </a:rPr>
                            <a:t>压缩</a:t>
                          </a:r>
                          <a:r>
                            <a:rPr lang="en-US" sz="800" b="0" kern="100">
                              <a:solidFill>
                                <a:schemeClr val="tx1"/>
                              </a:solidFill>
                              <a:effectLst/>
                              <a:latin typeface="+mn-lt"/>
                              <a:ea typeface="+mn-ea"/>
                              <a:cs typeface="+mn-cs"/>
                            </a:rPr>
                            <a:t>(70)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0.0166</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0.9497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0.0253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0.9457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2045717256"/>
                      </a:ext>
                    </a:extLst>
                  </a:tr>
                  <a:tr h="236817">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JPEG</a:t>
                          </a:r>
                          <a:r>
                            <a:rPr lang="zh-CN" altLang="en-US" sz="800" b="0" kern="100">
                              <a:solidFill>
                                <a:schemeClr val="tx1"/>
                              </a:solidFill>
                              <a:effectLst/>
                              <a:latin typeface="+mn-lt"/>
                              <a:ea typeface="+mn-ea"/>
                              <a:cs typeface="+mn-cs"/>
                            </a:rPr>
                            <a:t>压缩</a:t>
                          </a:r>
                          <a:r>
                            <a:rPr lang="en-US" sz="800" b="0" kern="100">
                              <a:solidFill>
                                <a:schemeClr val="tx1"/>
                              </a:solidFill>
                              <a:effectLst/>
                              <a:latin typeface="+mn-lt"/>
                              <a:ea typeface="+mn-ea"/>
                              <a:cs typeface="+mn-cs"/>
                            </a:rPr>
                            <a:t>(10)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0.0644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0.8777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0.1523</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0.7085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0.0009</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0.9979</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981848884"/>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缩放</a:t>
                          </a:r>
                          <a:r>
                            <a:rPr lang="en-US" sz="800" b="0" kern="100">
                              <a:solidFill>
                                <a:schemeClr val="tx1"/>
                              </a:solidFill>
                              <a:effectLst/>
                              <a:latin typeface="+mn-lt"/>
                              <a:ea typeface="+mn-ea"/>
                              <a:cs typeface="+mn-cs"/>
                            </a:rPr>
                            <a:t>(200%)</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0.0419</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0.9168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0.0205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0.9562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1287845122"/>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缩放</a:t>
                          </a:r>
                          <a:r>
                            <a:rPr lang="en-US" sz="800" b="0" kern="100">
                              <a:solidFill>
                                <a:schemeClr val="tx1"/>
                              </a:solidFill>
                              <a:effectLst/>
                              <a:latin typeface="+mn-lt"/>
                              <a:ea typeface="+mn-ea"/>
                              <a:cs typeface="+mn-cs"/>
                            </a:rPr>
                            <a:t>(125%)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0.0458</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0.9097</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0.0224</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0.9521</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0.0000</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1.0000</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422074643"/>
                      </a:ext>
                    </a:extLst>
                  </a:tr>
                  <a:tr h="236817">
                    <a:tc>
                      <a:txBody>
                        <a:bodyPr/>
                        <a:lstStyle/>
                        <a:p>
                          <a:pPr marL="0" indent="127000" algn="ctr" defTabSz="914400" rtl="0" eaLnBrk="1" latinLnBrk="0" hangingPunct="1">
                            <a:lnSpc>
                              <a:spcPct val="150000"/>
                            </a:lnSpc>
                          </a:pPr>
                          <a:r>
                            <a:rPr lang="zh-CN" altLang="en-US" sz="800" b="0" kern="100">
                              <a:solidFill>
                                <a:schemeClr val="tx1"/>
                              </a:solidFill>
                              <a:effectLst/>
                              <a:latin typeface="+mn-lt"/>
                              <a:ea typeface="+mn-ea"/>
                              <a:cs typeface="+mn-cs"/>
                            </a:rPr>
                            <a:t>缩放</a:t>
                          </a:r>
                          <a:r>
                            <a:rPr lang="en-US" sz="800" b="0" kern="100">
                              <a:solidFill>
                                <a:schemeClr val="tx1"/>
                              </a:solidFill>
                              <a:effectLst/>
                              <a:latin typeface="+mn-lt"/>
                              <a:ea typeface="+mn-ea"/>
                              <a:cs typeface="+mn-cs"/>
                            </a:rPr>
                            <a:t>(25%)</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0.0712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0.8652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0.1552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0" kern="100">
                              <a:solidFill>
                                <a:schemeClr val="tx1"/>
                              </a:solidFill>
                              <a:effectLst/>
                              <a:latin typeface="+mn-lt"/>
                              <a:ea typeface="+mn-ea"/>
                              <a:cs typeface="+mn-cs"/>
                            </a:rPr>
                            <a:t>0.6952</a:t>
                          </a:r>
                          <a:endParaRPr lang="zh-CN" altLang="en-US" sz="800" b="0"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0.0058</a:t>
                          </a:r>
                          <a:endParaRPr lang="zh-CN" altLang="en-US" sz="800" b="1" kern="100">
                            <a:solidFill>
                              <a:schemeClr val="tx1"/>
                            </a:solidFill>
                            <a:effectLst/>
                            <a:latin typeface="+mn-lt"/>
                            <a:ea typeface="+mn-ea"/>
                            <a:cs typeface="+mn-cs"/>
                          </a:endParaRPr>
                        </a:p>
                      </a:txBody>
                      <a:tcPr marL="55455" marR="55455" marT="0" marB="0" anchor="ctr"/>
                    </a:tc>
                    <a:tc>
                      <a:txBody>
                        <a:bodyPr/>
                        <a:lstStyle/>
                        <a:p>
                          <a:pPr marL="0" indent="127000" algn="ctr" defTabSz="914400" rtl="0" eaLnBrk="1" latinLnBrk="0" hangingPunct="1">
                            <a:lnSpc>
                              <a:spcPct val="150000"/>
                            </a:lnSpc>
                          </a:pPr>
                          <a:r>
                            <a:rPr lang="en-US" sz="800" b="1" kern="100">
                              <a:solidFill>
                                <a:schemeClr val="tx1"/>
                              </a:solidFill>
                              <a:effectLst/>
                              <a:latin typeface="+mn-lt"/>
                              <a:ea typeface="+mn-ea"/>
                              <a:cs typeface="+mn-cs"/>
                            </a:rPr>
                            <a:t>0.9875</a:t>
                          </a:r>
                          <a:endParaRPr lang="zh-CN" altLang="en-US" sz="800" b="1" kern="100">
                            <a:solidFill>
                              <a:schemeClr val="tx1"/>
                            </a:solidFill>
                            <a:effectLst/>
                            <a:latin typeface="+mn-lt"/>
                            <a:ea typeface="+mn-ea"/>
                            <a:cs typeface="+mn-cs"/>
                          </a:endParaRPr>
                        </a:p>
                      </a:txBody>
                      <a:tcPr marL="55455" marR="55455" marT="0" marB="0" anchor="ctr"/>
                    </a:tc>
                    <a:extLst>
                      <a:ext uri="{0D108BD9-81ED-4DB2-BD59-A6C34878D82A}">
                        <a16:rowId xmlns:a16="http://schemas.microsoft.com/office/drawing/2014/main" val="1485369971"/>
                      </a:ext>
                    </a:extLst>
                  </a:tr>
                </a:tbl>
              </a:graphicData>
            </a:graphic>
          </p:graphicFrame>
        </mc:Fallback>
      </mc:AlternateContent>
    </p:spTree>
    <p:extLst>
      <p:ext uri="{BB962C8B-B14F-4D97-AF65-F5344CB8AC3E}">
        <p14:creationId xmlns:p14="http://schemas.microsoft.com/office/powerpoint/2010/main" val="255943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对比实验</a:t>
            </a:r>
            <a:endParaRPr lang="zh-CN" altLang="en-US" sz="2400" b="1" dirty="0">
              <a:solidFill>
                <a:schemeClr val="bg1"/>
              </a:solidFill>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rPr>
              <a:t>研究内容</a:t>
            </a:r>
            <a:r>
              <a:rPr lang="en-US" altLang="zh-CN" b="1">
                <a:solidFill>
                  <a:srgbClr val="414455"/>
                </a:solidFill>
                <a:latin typeface="微软雅黑" panose="020B0503020204020204" charset="-122"/>
              </a:rPr>
              <a:t>1—— </a:t>
            </a:r>
            <a:r>
              <a:rPr lang="zh-CN" altLang="en-US" b="1">
                <a:solidFill>
                  <a:srgbClr val="414455"/>
                </a:solidFill>
                <a:latin typeface="微软雅黑" panose="020B0503020204020204" charset="-122"/>
              </a:rPr>
              <a:t>基于多尺度特征融合的</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图像鲁棒零水印算法</a:t>
            </a:r>
            <a:endParaRPr lang="zh-CN" altLang="en-US" b="1" dirty="0">
              <a:solidFill>
                <a:srgbClr val="414455"/>
              </a:solidFill>
              <a:latin typeface="微软雅黑" panose="020B0503020204020204" charset="-122"/>
            </a:endParaRPr>
          </a:p>
        </p:txBody>
      </p:sp>
      <p:sp>
        <p:nvSpPr>
          <p:cNvPr id="26" name="文本框 25">
            <a:extLst>
              <a:ext uri="{FF2B5EF4-FFF2-40B4-BE49-F238E27FC236}">
                <a16:creationId xmlns:a16="http://schemas.microsoft.com/office/drawing/2014/main" id="{A677B34A-6D1D-11D6-D1FD-ADF207AE37B4}"/>
              </a:ext>
            </a:extLst>
          </p:cNvPr>
          <p:cNvSpPr txBox="1"/>
          <p:nvPr/>
        </p:nvSpPr>
        <p:spPr>
          <a:xfrm>
            <a:off x="4378342" y="1768445"/>
            <a:ext cx="4013849" cy="377411"/>
          </a:xfrm>
          <a:prstGeom prst="rect">
            <a:avLst/>
          </a:prstGeom>
          <a:noFill/>
        </p:spPr>
        <p:txBody>
          <a:bodyPr wrap="square">
            <a:spAutoFit/>
          </a:bodyPr>
          <a:lstStyle/>
          <a:p>
            <a:pPr algn="ctr">
              <a:lnSpc>
                <a:spcPct val="150000"/>
              </a:lnSpc>
            </a:pPr>
            <a:r>
              <a:rPr lang="zh-CN" altLang="en-US" sz="1400" kern="100">
                <a:effectLst/>
                <a:latin typeface="+mn-ea"/>
                <a:cs typeface="宋体" panose="02010600030101010101" pitchFamily="2" charset="-122"/>
              </a:rPr>
              <a:t>表</a:t>
            </a:r>
            <a:r>
              <a:rPr lang="en-US" altLang="zh-CN" sz="1400" kern="100">
                <a:latin typeface="+mn-ea"/>
                <a:cs typeface="宋体" panose="02010600030101010101" pitchFamily="2" charset="-122"/>
              </a:rPr>
              <a:t>3-7</a:t>
            </a:r>
            <a:r>
              <a:rPr lang="en-US" altLang="zh-CN" sz="1400" kern="100">
                <a:effectLst/>
                <a:latin typeface="+mn-ea"/>
                <a:cs typeface="宋体" panose="02010600030101010101" pitchFamily="2" charset="-122"/>
              </a:rPr>
              <a:t>  </a:t>
            </a:r>
            <a:r>
              <a:rPr lang="zh-CN" altLang="en-US" sz="1400" kern="100">
                <a:latin typeface="+mn-ea"/>
                <a:cs typeface="宋体" panose="02010600030101010101" pitchFamily="2" charset="-122"/>
              </a:rPr>
              <a:t>与其它算法相对比</a:t>
            </a:r>
            <a:r>
              <a:rPr lang="zh-CN" altLang="en-US" sz="1400" kern="100">
                <a:effectLst/>
                <a:latin typeface="+mn-ea"/>
                <a:cs typeface="宋体" panose="02010600030101010101" pitchFamily="2" charset="-122"/>
              </a:rPr>
              <a:t>的</a:t>
            </a:r>
            <a:r>
              <a:rPr lang="en-US" altLang="zh-CN" sz="1400" kern="100">
                <a:effectLst/>
                <a:latin typeface="+mn-ea"/>
                <a:cs typeface="宋体" panose="02010600030101010101" pitchFamily="2" charset="-122"/>
              </a:rPr>
              <a:t>BER</a:t>
            </a:r>
            <a:r>
              <a:rPr lang="zh-CN" altLang="en-US" sz="1400" kern="100">
                <a:effectLst/>
                <a:latin typeface="+mn-ea"/>
                <a:cs typeface="宋体" panose="02010600030101010101" pitchFamily="2" charset="-122"/>
              </a:rPr>
              <a:t>和</a:t>
            </a:r>
            <a:r>
              <a:rPr lang="en-US" altLang="zh-CN" sz="1400" kern="100">
                <a:effectLst/>
                <a:latin typeface="+mn-ea"/>
                <a:cs typeface="宋体" panose="02010600030101010101" pitchFamily="2" charset="-122"/>
              </a:rPr>
              <a:t>NCC</a:t>
            </a:r>
            <a:r>
              <a:rPr lang="zh-CN" altLang="en-US" sz="1400" kern="100">
                <a:effectLst/>
                <a:latin typeface="+mn-ea"/>
                <a:cs typeface="宋体" panose="02010600030101010101" pitchFamily="2" charset="-122"/>
              </a:rPr>
              <a:t>值</a:t>
            </a:r>
            <a:endParaRPr lang="en-US" altLang="zh-CN" sz="1400" kern="100" dirty="0">
              <a:effectLst/>
              <a:latin typeface="+mn-ea"/>
              <a:cs typeface="宋体" panose="02010600030101010101" pitchFamily="2" charset="-122"/>
            </a:endParaRPr>
          </a:p>
        </p:txBody>
      </p:sp>
      <p:graphicFrame>
        <p:nvGraphicFramePr>
          <p:cNvPr id="4" name="表格 3">
            <a:extLst>
              <a:ext uri="{FF2B5EF4-FFF2-40B4-BE49-F238E27FC236}">
                <a16:creationId xmlns:a16="http://schemas.microsoft.com/office/drawing/2014/main" id="{EBD4E938-04AF-B28E-1BD5-FC7C7CBAAF87}"/>
              </a:ext>
            </a:extLst>
          </p:cNvPr>
          <p:cNvGraphicFramePr>
            <a:graphicFrameLocks noGrp="1"/>
          </p:cNvGraphicFramePr>
          <p:nvPr>
            <p:extLst>
              <p:ext uri="{D42A27DB-BD31-4B8C-83A1-F6EECF244321}">
                <p14:modId xmlns:p14="http://schemas.microsoft.com/office/powerpoint/2010/main" val="855227378"/>
              </p:ext>
            </p:extLst>
          </p:nvPr>
        </p:nvGraphicFramePr>
        <p:xfrm>
          <a:off x="1929310" y="2149604"/>
          <a:ext cx="8468724" cy="3267124"/>
        </p:xfrm>
        <a:graphic>
          <a:graphicData uri="http://schemas.openxmlformats.org/drawingml/2006/table">
            <a:tbl>
              <a:tblPr firstRow="1" firstCol="1" bandRow="1">
                <a:tableStyleId>{C083E6E3-FA7D-4D7B-A595-EF9225AFEA82}</a:tableStyleId>
              </a:tblPr>
              <a:tblGrid>
                <a:gridCol w="1151784">
                  <a:extLst>
                    <a:ext uri="{9D8B030D-6E8A-4147-A177-3AD203B41FA5}">
                      <a16:colId xmlns:a16="http://schemas.microsoft.com/office/drawing/2014/main" val="3454881651"/>
                    </a:ext>
                  </a:extLst>
                </a:gridCol>
                <a:gridCol w="731694">
                  <a:extLst>
                    <a:ext uri="{9D8B030D-6E8A-4147-A177-3AD203B41FA5}">
                      <a16:colId xmlns:a16="http://schemas.microsoft.com/office/drawing/2014/main" val="4018624060"/>
                    </a:ext>
                  </a:extLst>
                </a:gridCol>
                <a:gridCol w="731694">
                  <a:extLst>
                    <a:ext uri="{9D8B030D-6E8A-4147-A177-3AD203B41FA5}">
                      <a16:colId xmlns:a16="http://schemas.microsoft.com/office/drawing/2014/main" val="888185921"/>
                    </a:ext>
                  </a:extLst>
                </a:gridCol>
                <a:gridCol w="731694">
                  <a:extLst>
                    <a:ext uri="{9D8B030D-6E8A-4147-A177-3AD203B41FA5}">
                      <a16:colId xmlns:a16="http://schemas.microsoft.com/office/drawing/2014/main" val="2476552848"/>
                    </a:ext>
                  </a:extLst>
                </a:gridCol>
                <a:gridCol w="731694">
                  <a:extLst>
                    <a:ext uri="{9D8B030D-6E8A-4147-A177-3AD203B41FA5}">
                      <a16:colId xmlns:a16="http://schemas.microsoft.com/office/drawing/2014/main" val="3152881248"/>
                    </a:ext>
                  </a:extLst>
                </a:gridCol>
                <a:gridCol w="731694">
                  <a:extLst>
                    <a:ext uri="{9D8B030D-6E8A-4147-A177-3AD203B41FA5}">
                      <a16:colId xmlns:a16="http://schemas.microsoft.com/office/drawing/2014/main" val="3473032379"/>
                    </a:ext>
                  </a:extLst>
                </a:gridCol>
                <a:gridCol w="731694">
                  <a:extLst>
                    <a:ext uri="{9D8B030D-6E8A-4147-A177-3AD203B41FA5}">
                      <a16:colId xmlns:a16="http://schemas.microsoft.com/office/drawing/2014/main" val="3697344451"/>
                    </a:ext>
                  </a:extLst>
                </a:gridCol>
                <a:gridCol w="731694">
                  <a:extLst>
                    <a:ext uri="{9D8B030D-6E8A-4147-A177-3AD203B41FA5}">
                      <a16:colId xmlns:a16="http://schemas.microsoft.com/office/drawing/2014/main" val="2704731187"/>
                    </a:ext>
                  </a:extLst>
                </a:gridCol>
                <a:gridCol w="731694">
                  <a:extLst>
                    <a:ext uri="{9D8B030D-6E8A-4147-A177-3AD203B41FA5}">
                      <a16:colId xmlns:a16="http://schemas.microsoft.com/office/drawing/2014/main" val="3066055218"/>
                    </a:ext>
                  </a:extLst>
                </a:gridCol>
                <a:gridCol w="731694">
                  <a:extLst>
                    <a:ext uri="{9D8B030D-6E8A-4147-A177-3AD203B41FA5}">
                      <a16:colId xmlns:a16="http://schemas.microsoft.com/office/drawing/2014/main" val="1533952304"/>
                    </a:ext>
                  </a:extLst>
                </a:gridCol>
                <a:gridCol w="731694">
                  <a:extLst>
                    <a:ext uri="{9D8B030D-6E8A-4147-A177-3AD203B41FA5}">
                      <a16:colId xmlns:a16="http://schemas.microsoft.com/office/drawing/2014/main" val="963769054"/>
                    </a:ext>
                  </a:extLst>
                </a:gridCol>
              </a:tblGrid>
              <a:tr h="304308">
                <a:tc rowSpan="2">
                  <a:txBody>
                    <a:bodyPr/>
                    <a:lstStyle/>
                    <a:p>
                      <a:pPr indent="127000" algn="ctr">
                        <a:lnSpc>
                          <a:spcPct val="150000"/>
                        </a:lnSpc>
                      </a:pPr>
                      <a:r>
                        <a:rPr lang="en-US" sz="900" kern="100">
                          <a:effectLst/>
                        </a:rPr>
                        <a:t>Attack</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2">
                  <a:txBody>
                    <a:bodyPr/>
                    <a:lstStyle/>
                    <a:p>
                      <a:pPr indent="127000" algn="ctr">
                        <a:lnSpc>
                          <a:spcPct val="150000"/>
                        </a:lnSpc>
                      </a:pPr>
                      <a:r>
                        <a:rPr lang="en-US" sz="900" kern="100">
                          <a:effectLst/>
                        </a:rPr>
                        <a:t>[47]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indent="127000" algn="ctr">
                        <a:lnSpc>
                          <a:spcPct val="150000"/>
                        </a:lnSpc>
                      </a:pPr>
                      <a:r>
                        <a:rPr lang="en-US" sz="900" kern="100">
                          <a:effectLst/>
                        </a:rPr>
                        <a:t>[48]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indent="127000" algn="ctr">
                        <a:lnSpc>
                          <a:spcPct val="150000"/>
                        </a:lnSpc>
                      </a:pPr>
                      <a:r>
                        <a:rPr lang="en-US" sz="900" kern="100">
                          <a:effectLst/>
                        </a:rPr>
                        <a:t>[49]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indent="127000" algn="ctr">
                        <a:lnSpc>
                          <a:spcPct val="150000"/>
                        </a:lnSpc>
                      </a:pPr>
                      <a:r>
                        <a:rPr lang="en-US" sz="900" kern="100">
                          <a:effectLst/>
                        </a:rPr>
                        <a:t>[50]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indent="127000" algn="ctr">
                        <a:lnSpc>
                          <a:spcPct val="150000"/>
                        </a:lnSpc>
                      </a:pPr>
                      <a:r>
                        <a:rPr lang="en-US" sz="900" kern="100">
                          <a:effectLst/>
                        </a:rPr>
                        <a:t>Proposed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2210912157"/>
                  </a:ext>
                </a:extLst>
              </a:tr>
              <a:tr h="269144">
                <a:tc vMerge="1">
                  <a:txBody>
                    <a:bodyPr/>
                    <a:lstStyle/>
                    <a:p>
                      <a:endParaRPr lang="zh-CN" altLang="en-US"/>
                    </a:p>
                  </a:txBody>
                  <a:tcPr/>
                </a:tc>
                <a:tc>
                  <a:txBody>
                    <a:bodyPr/>
                    <a:lstStyle/>
                    <a:p>
                      <a:pPr indent="127000" algn="ctr">
                        <a:lnSpc>
                          <a:spcPct val="150000"/>
                        </a:lnSpc>
                      </a:pPr>
                      <a:r>
                        <a:rPr lang="en-US" sz="900" kern="100">
                          <a:effectLst/>
                        </a:rPr>
                        <a:t>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NCC</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NCC</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NCC</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NCC</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NCC</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9566024"/>
                  </a:ext>
                </a:extLst>
              </a:tr>
              <a:tr h="269144">
                <a:tc>
                  <a:txBody>
                    <a:bodyPr/>
                    <a:lstStyle/>
                    <a:p>
                      <a:pPr indent="127000" algn="l">
                        <a:lnSpc>
                          <a:spcPct val="150000"/>
                        </a:lnSpc>
                      </a:pPr>
                      <a:r>
                        <a:rPr lang="zh-CN" altLang="en-US" sz="900" b="0" kern="100">
                          <a:effectLst/>
                        </a:rPr>
                        <a:t>椒盐噪声</a:t>
                      </a:r>
                      <a:r>
                        <a:rPr lang="en-US" sz="900" b="0" kern="100">
                          <a:effectLst/>
                        </a:rPr>
                        <a:t>(0.03)</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0.0143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0.9804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0.0042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0.9835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0.0172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0.9646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1.0000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0.0009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0.9979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5229407"/>
                  </a:ext>
                </a:extLst>
              </a:tr>
              <a:tr h="269516">
                <a:tc>
                  <a:txBody>
                    <a:bodyPr/>
                    <a:lstStyle/>
                    <a:p>
                      <a:pPr indent="127000" algn="l">
                        <a:lnSpc>
                          <a:spcPct val="150000"/>
                        </a:lnSpc>
                      </a:pPr>
                      <a:r>
                        <a:rPr lang="zh-CN" altLang="en-US" sz="900" b="0" kern="100">
                          <a:effectLst/>
                        </a:rPr>
                        <a:t>高斯噪声</a:t>
                      </a:r>
                      <a:r>
                        <a:rPr lang="en-US" sz="900" b="0" kern="100">
                          <a:effectLst/>
                        </a:rPr>
                        <a:t>(0.03)</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0.0254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0.9675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0.0044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0.9874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0.0117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0.9754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9244739"/>
                  </a:ext>
                </a:extLst>
              </a:tr>
              <a:tr h="269516">
                <a:tc>
                  <a:txBody>
                    <a:bodyPr/>
                    <a:lstStyle/>
                    <a:p>
                      <a:pPr indent="127000" algn="l">
                        <a:lnSpc>
                          <a:spcPct val="150000"/>
                        </a:lnSpc>
                      </a:pPr>
                      <a:r>
                        <a:rPr lang="zh-CN" altLang="en-US" sz="900" b="0" kern="100">
                          <a:effectLst/>
                        </a:rPr>
                        <a:t>旋转</a:t>
                      </a:r>
                      <a:r>
                        <a:rPr lang="en-US" sz="900" b="0" kern="100">
                          <a:effectLst/>
                        </a:rPr>
                        <a:t>(5)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0.0047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0.9823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0.1858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0.8123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1.0000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1.0000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49448921"/>
                  </a:ext>
                </a:extLst>
              </a:tr>
              <a:tr h="269516">
                <a:tc>
                  <a:txBody>
                    <a:bodyPr/>
                    <a:lstStyle/>
                    <a:p>
                      <a:pPr indent="127000" algn="l">
                        <a:lnSpc>
                          <a:spcPct val="150000"/>
                        </a:lnSpc>
                      </a:pPr>
                      <a:r>
                        <a:rPr lang="zh-CN" altLang="en-US" sz="900" b="0" kern="100">
                          <a:effectLst/>
                        </a:rPr>
                        <a:t>旋转</a:t>
                      </a:r>
                      <a:r>
                        <a:rPr lang="en-US" sz="900" b="0" kern="100">
                          <a:effectLst/>
                        </a:rPr>
                        <a:t>(15)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0.0190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0.9739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0.0016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0.9976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1.0000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5802870"/>
                  </a:ext>
                </a:extLst>
              </a:tr>
              <a:tr h="269144">
                <a:tc>
                  <a:txBody>
                    <a:bodyPr/>
                    <a:lstStyle/>
                    <a:p>
                      <a:pPr indent="127000" algn="l">
                        <a:lnSpc>
                          <a:spcPct val="150000"/>
                        </a:lnSpc>
                      </a:pPr>
                      <a:r>
                        <a:rPr lang="en-US" sz="900" b="0" kern="100">
                          <a:effectLst/>
                        </a:rPr>
                        <a:t>JPEG</a:t>
                      </a:r>
                      <a:r>
                        <a:rPr lang="zh-CN" altLang="en-US" sz="900" b="0" kern="100">
                          <a:effectLst/>
                        </a:rPr>
                        <a:t>压缩</a:t>
                      </a:r>
                      <a:r>
                        <a:rPr lang="en-US" sz="900" b="0" kern="100">
                          <a:effectLst/>
                        </a:rPr>
                        <a:t>(90)</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0.0113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0.9866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0.0025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0.9984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0.0013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0.9964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1.0000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1.0000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3267605"/>
                  </a:ext>
                </a:extLst>
              </a:tr>
              <a:tr h="269144">
                <a:tc>
                  <a:txBody>
                    <a:bodyPr/>
                    <a:lstStyle/>
                    <a:p>
                      <a:pPr indent="127000" algn="l">
                        <a:lnSpc>
                          <a:spcPct val="150000"/>
                        </a:lnSpc>
                      </a:pPr>
                      <a:r>
                        <a:rPr lang="en-US" sz="900" b="0" kern="100">
                          <a:effectLst/>
                        </a:rPr>
                        <a:t>JPEG</a:t>
                      </a:r>
                      <a:r>
                        <a:rPr lang="zh-CN" altLang="en-US" sz="900" b="0" kern="100">
                          <a:effectLst/>
                        </a:rPr>
                        <a:t>压缩</a:t>
                      </a:r>
                      <a:r>
                        <a:rPr lang="en-US" sz="900" b="0" kern="100">
                          <a:effectLst/>
                        </a:rPr>
                        <a:t>(70)</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0.0115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0.9856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0.0022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0.9975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0.0058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0.9911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0.0047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0.9922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1.0000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0612742"/>
                  </a:ext>
                </a:extLst>
              </a:tr>
              <a:tr h="269144">
                <a:tc>
                  <a:txBody>
                    <a:bodyPr/>
                    <a:lstStyle/>
                    <a:p>
                      <a:pPr indent="127000" algn="l">
                        <a:lnSpc>
                          <a:spcPct val="150000"/>
                        </a:lnSpc>
                      </a:pPr>
                      <a:r>
                        <a:rPr lang="zh-CN" altLang="en-US" sz="900" b="0" kern="100">
                          <a:effectLst/>
                        </a:rPr>
                        <a:t>中值滤波</a:t>
                      </a:r>
                      <a:r>
                        <a:rPr lang="en-US" sz="900" b="0" kern="100">
                          <a:effectLst/>
                        </a:rPr>
                        <a:t>(5*5)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0.0183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0.9778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0.0079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0.9757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0.0099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0.9901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0.0435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0.9472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0.0078</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0.9834</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88566947"/>
                  </a:ext>
                </a:extLst>
              </a:tr>
              <a:tr h="269516">
                <a:tc>
                  <a:txBody>
                    <a:bodyPr/>
                    <a:lstStyle/>
                    <a:p>
                      <a:pPr indent="127000" algn="l">
                        <a:lnSpc>
                          <a:spcPct val="150000"/>
                        </a:lnSpc>
                      </a:pPr>
                      <a:r>
                        <a:rPr lang="zh-CN" altLang="en-US" sz="900" b="0" kern="100">
                          <a:effectLst/>
                        </a:rPr>
                        <a:t>缩放</a:t>
                      </a:r>
                      <a:r>
                        <a:rPr lang="en-US" sz="900" b="0" kern="100">
                          <a:effectLst/>
                        </a:rPr>
                        <a:t>(25%)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0.0274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0.9523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0.0438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0.9433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0.0058</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0.9875</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5351781"/>
                  </a:ext>
                </a:extLst>
              </a:tr>
              <a:tr h="269516">
                <a:tc>
                  <a:txBody>
                    <a:bodyPr/>
                    <a:lstStyle/>
                    <a:p>
                      <a:pPr indent="127000" algn="l">
                        <a:lnSpc>
                          <a:spcPct val="150000"/>
                        </a:lnSpc>
                      </a:pPr>
                      <a:r>
                        <a:rPr lang="zh-CN" altLang="en-US" sz="900" b="0" kern="100">
                          <a:effectLst/>
                        </a:rPr>
                        <a:t>缩放</a:t>
                      </a:r>
                      <a:r>
                        <a:rPr lang="en-US" sz="900" b="0" kern="100">
                          <a:effectLst/>
                        </a:rPr>
                        <a:t>(50%)</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0.0071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kern="100">
                          <a:effectLst/>
                        </a:rPr>
                        <a:t>0.9852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0.0019</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0.9958</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1169817"/>
                  </a:ext>
                </a:extLst>
              </a:tr>
              <a:tr h="269516">
                <a:tc>
                  <a:txBody>
                    <a:bodyPr/>
                    <a:lstStyle/>
                    <a:p>
                      <a:pPr indent="127000" algn="l">
                        <a:lnSpc>
                          <a:spcPct val="150000"/>
                        </a:lnSpc>
                      </a:pPr>
                      <a:r>
                        <a:rPr lang="zh-CN" altLang="en-US" sz="900" b="0" kern="100">
                          <a:effectLst/>
                        </a:rPr>
                        <a:t>裁剪</a:t>
                      </a:r>
                      <a:r>
                        <a:rPr lang="en-US" sz="900" b="0" kern="100">
                          <a:effectLst/>
                        </a:rPr>
                        <a:t>(1/8)</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1.0000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b="0" kern="100">
                          <a:effectLst/>
                        </a:rPr>
                        <a:t>－</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b="0" kern="100">
                          <a:effectLst/>
                        </a:rPr>
                        <a:t>－</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b="0" kern="100">
                          <a:effectLst/>
                        </a:rPr>
                        <a:t>－</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900" b="0" kern="100">
                          <a:effectLst/>
                        </a:rPr>
                        <a:t>－</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1.0000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0.0000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900" b="1" kern="100">
                          <a:effectLst/>
                        </a:rPr>
                        <a:t>1.0000</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9541353"/>
                  </a:ext>
                </a:extLst>
              </a:tr>
            </a:tbl>
          </a:graphicData>
        </a:graphic>
      </p:graphicFrame>
      <p:sp>
        <p:nvSpPr>
          <p:cNvPr id="9" name="文本框 8">
            <a:extLst>
              <a:ext uri="{FF2B5EF4-FFF2-40B4-BE49-F238E27FC236}">
                <a16:creationId xmlns:a16="http://schemas.microsoft.com/office/drawing/2014/main" id="{5DAC31F1-02D7-F039-AFA4-926330BBDE94}"/>
              </a:ext>
            </a:extLst>
          </p:cNvPr>
          <p:cNvSpPr txBox="1"/>
          <p:nvPr/>
        </p:nvSpPr>
        <p:spPr>
          <a:xfrm>
            <a:off x="126062" y="5516044"/>
            <a:ext cx="11865641" cy="1334789"/>
          </a:xfrm>
          <a:prstGeom prst="rect">
            <a:avLst/>
          </a:prstGeom>
          <a:noFill/>
        </p:spPr>
        <p:txBody>
          <a:bodyPr wrap="square">
            <a:spAutoFit/>
          </a:bodyPr>
          <a:lstStyle/>
          <a:p>
            <a:pPr lvl="0" algn="just">
              <a:lnSpc>
                <a:spcPct val="150000"/>
              </a:lnSpc>
            </a:pPr>
            <a:r>
              <a:rPr lang="en-US" altLang="zh-CN" sz="1100" kern="100">
                <a:effectLst/>
                <a:latin typeface="Times New Roman" panose="02020603050405020304" pitchFamily="18" charset="0"/>
                <a:ea typeface="宋体" panose="02010600030101010101" pitchFamily="2" charset="-122"/>
                <a:cs typeface="Times New Roman" panose="02020603050405020304" pitchFamily="18" charset="0"/>
              </a:rPr>
              <a:t>[47] Kang X, Lin G, Chen Y, Zhao F, Zhang E, Jing C. Robust and secure zero-watermarking algorithm for color images based on majority voting pattern and hyper-chaotic encryption[J]. Multimedia Tools and Applications, 2020, 79: 1169-1202.</a:t>
            </a:r>
            <a:endParaRPr lang="zh-CN" altLang="zh-CN" sz="1100" kern="100">
              <a:effectLst/>
              <a:latin typeface="Calibri" panose="020F0502020204030204" pitchFamily="34" charset="0"/>
              <a:ea typeface="宋体" panose="02010600030101010101" pitchFamily="2" charset="-122"/>
              <a:cs typeface="Times New Roman" panose="02020603050405020304" pitchFamily="18" charset="0"/>
            </a:endParaRPr>
          </a:p>
          <a:p>
            <a:pPr lvl="0" algn="just">
              <a:lnSpc>
                <a:spcPct val="150000"/>
              </a:lnSpc>
            </a:pPr>
            <a:r>
              <a:rPr lang="en-US" altLang="zh-CN" sz="1100" kern="100">
                <a:effectLst/>
                <a:latin typeface="Times New Roman" panose="02020603050405020304" pitchFamily="18" charset="0"/>
                <a:ea typeface="宋体" panose="02010600030101010101" pitchFamily="2" charset="-122"/>
                <a:cs typeface="Times New Roman" panose="02020603050405020304" pitchFamily="18" charset="0"/>
              </a:rPr>
              <a:t>[48] Xia Z, Wang X, Han B, Li Q, Wang X, Wang C, Zhao T. Color image triple zero-watermarking using decimal-order polar harmonic transforms and chaotic system[J]. Signal Processing, 2021, 180: 107864.</a:t>
            </a:r>
            <a:endParaRPr lang="zh-CN" altLang="zh-CN" sz="1100" kern="100">
              <a:effectLst/>
              <a:latin typeface="Calibri" panose="020F0502020204030204" pitchFamily="34" charset="0"/>
              <a:ea typeface="宋体" panose="02010600030101010101" pitchFamily="2" charset="-122"/>
              <a:cs typeface="Times New Roman" panose="02020603050405020304" pitchFamily="18" charset="0"/>
            </a:endParaRPr>
          </a:p>
          <a:p>
            <a:pPr lvl="0" algn="just">
              <a:lnSpc>
                <a:spcPct val="150000"/>
              </a:lnSpc>
            </a:pPr>
            <a:r>
              <a:rPr lang="en-US" altLang="zh-CN" sz="1100" kern="100">
                <a:effectLst/>
                <a:latin typeface="Times New Roman" panose="02020603050405020304" pitchFamily="18" charset="0"/>
                <a:ea typeface="宋体" panose="02010600030101010101" pitchFamily="2" charset="-122"/>
                <a:cs typeface="Times New Roman" panose="02020603050405020304" pitchFamily="18" charset="0"/>
              </a:rPr>
              <a:t>[49] Magdy M, Ghali N I, Ghoniemy S, Hosny K M. Multiple Zero-Watermarking of Medical Images for Internet of Medical Things[J]. IEEE Access, 2022, 10: 38821-38831.</a:t>
            </a:r>
            <a:endParaRPr lang="zh-CN" altLang="zh-CN" sz="1100" kern="100">
              <a:effectLst/>
              <a:latin typeface="Calibri" panose="020F0502020204030204" pitchFamily="34" charset="0"/>
              <a:ea typeface="宋体" panose="02010600030101010101" pitchFamily="2" charset="-122"/>
              <a:cs typeface="Times New Roman" panose="02020603050405020304" pitchFamily="18" charset="0"/>
            </a:endParaRPr>
          </a:p>
          <a:p>
            <a:pPr lvl="0" algn="just">
              <a:lnSpc>
                <a:spcPct val="150000"/>
              </a:lnSpc>
            </a:pPr>
            <a:r>
              <a:rPr lang="en-US" altLang="zh-CN" sz="1100" kern="100">
                <a:effectLst/>
                <a:latin typeface="Times New Roman" panose="02020603050405020304" pitchFamily="18" charset="0"/>
                <a:ea typeface="宋体" panose="02010600030101010101" pitchFamily="2" charset="-122"/>
                <a:cs typeface="Times New Roman" panose="02020603050405020304" pitchFamily="18" charset="0"/>
              </a:rPr>
              <a:t>[50] Wang X, Wen M, Tan X, Zhang H, Hu J, Qin H. A novel zero-watermarking algorithm based on robust statistical features for natural images[J]. The Visual Computer, 2022, 38(9-10): 3175-3188.</a:t>
            </a:r>
            <a:endParaRPr lang="zh-CN" altLang="zh-CN" sz="110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10" name="直接连接符 9">
            <a:extLst>
              <a:ext uri="{FF2B5EF4-FFF2-40B4-BE49-F238E27FC236}">
                <a16:creationId xmlns:a16="http://schemas.microsoft.com/office/drawing/2014/main" id="{5B9AFC04-2928-56A5-6A07-FB40C7F0D05F}"/>
              </a:ext>
            </a:extLst>
          </p:cNvPr>
          <p:cNvCxnSpPr>
            <a:cxnSpLocks/>
          </p:cNvCxnSpPr>
          <p:nvPr/>
        </p:nvCxnSpPr>
        <p:spPr>
          <a:xfrm>
            <a:off x="787701" y="5508877"/>
            <a:ext cx="10616595"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115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7" name="对角圆角矩形 6"/>
          <p:cNvSpPr/>
          <p:nvPr/>
        </p:nvSpPr>
        <p:spPr>
          <a:xfrm>
            <a:off x="1756410" y="1503680"/>
            <a:ext cx="8679815" cy="1796415"/>
          </a:xfrm>
          <a:prstGeom prst="round2Diag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spc="100" dirty="0">
                <a:solidFill>
                  <a:schemeClr val="tx1"/>
                </a:solidFill>
                <a:latin typeface="+mn-ea"/>
                <a:cs typeface="+mn-ea"/>
              </a:rPr>
              <a:t>   </a:t>
            </a:r>
            <a:r>
              <a:rPr lang="zh-CN" altLang="en-US" b="1" spc="100" dirty="0">
                <a:solidFill>
                  <a:schemeClr val="tx1"/>
                </a:solidFill>
                <a:latin typeface="+mj-ea"/>
                <a:ea typeface="+mj-ea"/>
                <a:cs typeface="+mn-ea"/>
              </a:rPr>
              <a:t>针对问题：</a:t>
            </a:r>
            <a:endParaRPr lang="en-US" altLang="zh-CN" b="1" spc="100" dirty="0">
              <a:solidFill>
                <a:schemeClr val="tx1"/>
              </a:solidFill>
              <a:latin typeface="+mj-ea"/>
              <a:ea typeface="+mj-ea"/>
              <a:cs typeface="+mn-ea"/>
            </a:endParaRPr>
          </a:p>
          <a:p>
            <a:pPr marL="285750" indent="-285750">
              <a:lnSpc>
                <a:spcPct val="150000"/>
              </a:lnSpc>
              <a:buFont typeface="Arial" panose="020B0604020202020204" pitchFamily="34" charset="0"/>
              <a:buChar char="•"/>
            </a:pPr>
            <a:r>
              <a:rPr lang="zh-CN" altLang="en-US" spc="100" dirty="0">
                <a:solidFill>
                  <a:schemeClr val="tx1"/>
                </a:solidFill>
                <a:latin typeface="+mn-ea"/>
                <a:cs typeface="+mn-ea"/>
              </a:rPr>
              <a:t>现有</a:t>
            </a:r>
            <a:r>
              <a:rPr lang="zh-CN" altLang="en-US" spc="100">
                <a:solidFill>
                  <a:schemeClr val="tx1"/>
                </a:solidFill>
                <a:latin typeface="+mn-ea"/>
                <a:cs typeface="+mn-ea"/>
              </a:rPr>
              <a:t>的深度鲁棒水印</a:t>
            </a:r>
            <a:r>
              <a:rPr lang="zh-CN" altLang="en-US" spc="100" dirty="0">
                <a:solidFill>
                  <a:schemeClr val="tx1"/>
                </a:solidFill>
                <a:latin typeface="+mn-ea"/>
                <a:cs typeface="+mn-ea"/>
              </a:rPr>
              <a:t>算法在重构图像可视质量方面还有提升空间。</a:t>
            </a:r>
            <a:r>
              <a:rPr lang="zh-CN" altLang="zh-CN" spc="100" dirty="0">
                <a:solidFill>
                  <a:schemeClr val="tx1"/>
                </a:solidFill>
                <a:latin typeface="+mn-ea"/>
                <a:cs typeface="+mn-ea"/>
              </a:rPr>
              <a:t> </a:t>
            </a:r>
            <a:endParaRPr lang="en-US" altLang="zh-CN" kern="100" spc="100" dirty="0">
              <a:solidFill>
                <a:schemeClr val="tx1"/>
              </a:solidFill>
              <a:latin typeface="+mn-ea"/>
              <a:cs typeface="+mn-ea"/>
            </a:endParaRPr>
          </a:p>
          <a:p>
            <a:pPr marL="285750" indent="-285750">
              <a:lnSpc>
                <a:spcPct val="150000"/>
              </a:lnSpc>
              <a:buFont typeface="Arial" panose="020B0604020202020204" pitchFamily="34" charset="0"/>
              <a:buChar char="•"/>
            </a:pPr>
            <a:r>
              <a:rPr lang="zh-CN" altLang="zh-CN" spc="100" dirty="0">
                <a:solidFill>
                  <a:schemeClr val="tx1"/>
                </a:solidFill>
                <a:latin typeface="+mn-ea"/>
                <a:cs typeface="+mn-ea"/>
              </a:rPr>
              <a:t>现有</a:t>
            </a:r>
            <a:r>
              <a:rPr lang="zh-CN" altLang="zh-CN" spc="100">
                <a:solidFill>
                  <a:schemeClr val="tx1"/>
                </a:solidFill>
                <a:latin typeface="+mn-ea"/>
                <a:cs typeface="+mn-ea"/>
              </a:rPr>
              <a:t>的深度</a:t>
            </a:r>
            <a:r>
              <a:rPr lang="zh-CN" altLang="en-US" spc="100">
                <a:solidFill>
                  <a:schemeClr val="tx1"/>
                </a:solidFill>
                <a:latin typeface="+mn-ea"/>
                <a:cs typeface="+mn-ea"/>
              </a:rPr>
              <a:t>鲁棒</a:t>
            </a:r>
            <a:r>
              <a:rPr lang="zh-CN" altLang="zh-CN" spc="100">
                <a:solidFill>
                  <a:schemeClr val="tx1"/>
                </a:solidFill>
                <a:latin typeface="+mn-ea"/>
                <a:cs typeface="+mn-ea"/>
              </a:rPr>
              <a:t>水印算法</a:t>
            </a:r>
            <a:r>
              <a:rPr lang="zh-CN" altLang="en-US" spc="100">
                <a:solidFill>
                  <a:schemeClr val="tx1"/>
                </a:solidFill>
                <a:latin typeface="+mn-ea"/>
                <a:cs typeface="+mn-ea"/>
              </a:rPr>
              <a:t>不可避免的对医学图像造成失真。</a:t>
            </a:r>
            <a:endParaRPr lang="zh-CN" altLang="en-US" spc="100" dirty="0">
              <a:solidFill>
                <a:schemeClr val="tx1"/>
              </a:solidFill>
              <a:latin typeface="+mn-ea"/>
              <a:cs typeface="+mn-ea"/>
            </a:endParaRPr>
          </a:p>
        </p:txBody>
      </p:sp>
      <p:sp>
        <p:nvSpPr>
          <p:cNvPr id="9" name="对角圆角矩形 8"/>
          <p:cNvSpPr/>
          <p:nvPr/>
        </p:nvSpPr>
        <p:spPr>
          <a:xfrm flipV="1">
            <a:off x="1756410" y="3622764"/>
            <a:ext cx="8679815" cy="2603865"/>
          </a:xfrm>
          <a:prstGeom prst="round2DiagRect">
            <a:avLst/>
          </a:prstGeom>
          <a:solidFill>
            <a:schemeClr val="bg1"/>
          </a:solidFill>
          <a:ln w="19050">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817426" y="3622764"/>
            <a:ext cx="8557147" cy="2536400"/>
          </a:xfrm>
          <a:prstGeom prst="rect">
            <a:avLst/>
          </a:prstGeom>
          <a:noFill/>
        </p:spPr>
        <p:txBody>
          <a:bodyPr wrap="square" rtlCol="0">
            <a:spAutoFit/>
          </a:bodyPr>
          <a:lstStyle/>
          <a:p>
            <a:pPr>
              <a:lnSpc>
                <a:spcPct val="150000"/>
              </a:lnSpc>
            </a:pPr>
            <a:r>
              <a:rPr lang="zh-CN" altLang="en-US" b="1" spc="100" dirty="0">
                <a:solidFill>
                  <a:schemeClr val="tx1"/>
                </a:solidFill>
                <a:latin typeface="+mn-ea"/>
                <a:cs typeface="+mn-ea"/>
              </a:rPr>
              <a:t>   </a:t>
            </a:r>
            <a:r>
              <a:rPr lang="zh-CN" altLang="en-US" b="1" spc="100" dirty="0">
                <a:solidFill>
                  <a:schemeClr val="tx1"/>
                </a:solidFill>
                <a:latin typeface="+mj-ea"/>
                <a:ea typeface="+mj-ea"/>
                <a:cs typeface="+mn-ea"/>
              </a:rPr>
              <a:t>提出算法：</a:t>
            </a:r>
            <a:endParaRPr lang="en-US" altLang="zh-CN" b="1" spc="100" dirty="0">
              <a:solidFill>
                <a:schemeClr val="tx1"/>
              </a:solidFill>
              <a:latin typeface="+mn-ea"/>
              <a:cs typeface="+mn-ea"/>
            </a:endParaRPr>
          </a:p>
          <a:p>
            <a:pPr marL="285750" indent="-285750">
              <a:lnSpc>
                <a:spcPct val="150000"/>
              </a:lnSpc>
              <a:buFont typeface="Arial" panose="020B0604020202020204" pitchFamily="34" charset="0"/>
              <a:buChar char="•"/>
            </a:pPr>
            <a:r>
              <a:rPr lang="zh-CN" altLang="zh-CN" spc="100" dirty="0">
                <a:solidFill>
                  <a:schemeClr val="tx1"/>
                </a:solidFill>
                <a:latin typeface="+mn-ea"/>
                <a:cs typeface="+mn-ea"/>
              </a:rPr>
              <a:t>针对提升含水印图的可视质量，</a:t>
            </a:r>
            <a:r>
              <a:rPr lang="zh-CN" altLang="zh-CN" spc="100">
                <a:solidFill>
                  <a:schemeClr val="tx1"/>
                </a:solidFill>
                <a:latin typeface="+mn-ea"/>
                <a:cs typeface="+mn-ea"/>
              </a:rPr>
              <a:t>提出结合</a:t>
            </a:r>
            <a:r>
              <a:rPr lang="zh-CN" altLang="en-US" spc="100">
                <a:solidFill>
                  <a:schemeClr val="tx1"/>
                </a:solidFill>
                <a:latin typeface="+mn-ea"/>
                <a:cs typeface="+mn-ea"/>
              </a:rPr>
              <a:t>小波变换</a:t>
            </a:r>
            <a:r>
              <a:rPr lang="zh-CN" altLang="zh-CN" spc="100">
                <a:solidFill>
                  <a:schemeClr val="tx1"/>
                </a:solidFill>
                <a:latin typeface="+mn-ea"/>
                <a:cs typeface="+mn-ea"/>
              </a:rPr>
              <a:t>与</a:t>
            </a:r>
            <a:r>
              <a:rPr lang="en-US" altLang="zh-CN" spc="100">
                <a:solidFill>
                  <a:schemeClr val="tx1"/>
                </a:solidFill>
                <a:latin typeface="+mn-ea"/>
                <a:cs typeface="+mn-ea"/>
              </a:rPr>
              <a:t>Transformer</a:t>
            </a:r>
            <a:r>
              <a:rPr lang="zh-CN" altLang="en-US" spc="100">
                <a:solidFill>
                  <a:schemeClr val="tx1"/>
                </a:solidFill>
                <a:latin typeface="+mn-ea"/>
                <a:cs typeface="+mn-ea"/>
              </a:rPr>
              <a:t>网络</a:t>
            </a:r>
            <a:r>
              <a:rPr lang="zh-CN" altLang="zh-CN" spc="100">
                <a:solidFill>
                  <a:schemeClr val="tx1"/>
                </a:solidFill>
                <a:latin typeface="+mn-ea"/>
                <a:cs typeface="+mn-ea"/>
              </a:rPr>
              <a:t>的</a:t>
            </a:r>
            <a:r>
              <a:rPr lang="zh-CN" altLang="zh-CN" spc="100" dirty="0">
                <a:solidFill>
                  <a:schemeClr val="tx1"/>
                </a:solidFill>
                <a:latin typeface="+mn-ea"/>
                <a:cs typeface="+mn-ea"/>
              </a:rPr>
              <a:t>水印</a:t>
            </a:r>
            <a:r>
              <a:rPr lang="zh-CN" altLang="zh-CN" spc="100">
                <a:solidFill>
                  <a:schemeClr val="tx1"/>
                </a:solidFill>
                <a:latin typeface="+mn-ea"/>
                <a:cs typeface="+mn-ea"/>
              </a:rPr>
              <a:t>嵌入网络。</a:t>
            </a:r>
            <a:endParaRPr lang="zh-CN" altLang="zh-CN" spc="100" dirty="0">
              <a:solidFill>
                <a:schemeClr val="tx1"/>
              </a:solidFill>
              <a:latin typeface="+mn-ea"/>
              <a:cs typeface="+mn-ea"/>
            </a:endParaRPr>
          </a:p>
          <a:p>
            <a:pPr marL="285750" indent="-285750">
              <a:lnSpc>
                <a:spcPct val="150000"/>
              </a:lnSpc>
              <a:buFont typeface="Arial" panose="020B0604020202020204" pitchFamily="34" charset="0"/>
              <a:buChar char="•"/>
            </a:pPr>
            <a:r>
              <a:rPr lang="zh-CN" altLang="zh-CN" spc="100" dirty="0">
                <a:solidFill>
                  <a:schemeClr val="tx1"/>
                </a:solidFill>
                <a:latin typeface="+mn-ea"/>
                <a:cs typeface="+mn-ea"/>
              </a:rPr>
              <a:t>针对</a:t>
            </a:r>
            <a:r>
              <a:rPr lang="zh-CN" altLang="zh-CN" spc="100">
                <a:solidFill>
                  <a:schemeClr val="tx1"/>
                </a:solidFill>
                <a:latin typeface="+mn-ea"/>
                <a:cs typeface="+mn-ea"/>
              </a:rPr>
              <a:t>鲁棒</a:t>
            </a:r>
            <a:r>
              <a:rPr lang="zh-CN" altLang="en-US" spc="100">
                <a:solidFill>
                  <a:schemeClr val="tx1"/>
                </a:solidFill>
                <a:latin typeface="+mn-ea"/>
                <a:cs typeface="+mn-ea"/>
              </a:rPr>
              <a:t>水印算法不可避免对医学图像造成失真</a:t>
            </a:r>
            <a:r>
              <a:rPr lang="zh-CN" altLang="zh-CN" spc="100">
                <a:solidFill>
                  <a:schemeClr val="tx1"/>
                </a:solidFill>
                <a:latin typeface="+mn-ea"/>
                <a:cs typeface="+mn-ea"/>
              </a:rPr>
              <a:t>，</a:t>
            </a:r>
            <a:r>
              <a:rPr lang="zh-CN" altLang="en-US" spc="100">
                <a:solidFill>
                  <a:schemeClr val="tx1"/>
                </a:solidFill>
                <a:latin typeface="+mn-ea"/>
                <a:cs typeface="+mn-ea"/>
              </a:rPr>
              <a:t>采用两阶段分离式训练网络模型，第一阶段进行鲁棒水印的嵌入，第二阶段采用可逆水印技术进行辅助信息的嵌入。</a:t>
            </a:r>
            <a:endParaRPr lang="zh-CN" altLang="en-US" spc="100" dirty="0">
              <a:solidFill>
                <a:schemeClr val="tx1"/>
              </a:solidFill>
              <a:latin typeface="+mn-ea"/>
              <a:cs typeface="+mn-ea"/>
            </a:endParaRPr>
          </a:p>
        </p:txBody>
      </p:sp>
      <p:sp>
        <p:nvSpPr>
          <p:cNvPr id="2"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dirty="0">
                <a:solidFill>
                  <a:srgbClr val="414455"/>
                </a:solidFill>
                <a:latin typeface="微软雅黑" panose="020B0503020204020204" charset="-122"/>
                <a:sym typeface="+mn-ea"/>
              </a:rPr>
              <a:t>研究内容</a:t>
            </a:r>
            <a:r>
              <a:rPr lang="en-US" altLang="zh-CN" b="1">
                <a:solidFill>
                  <a:srgbClr val="414455"/>
                </a:solidFill>
                <a:latin typeface="微软雅黑" panose="020B0503020204020204" charset="-122"/>
                <a:sym typeface="+mn-ea"/>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网络框架</a:t>
            </a:r>
          </a:p>
        </p:txBody>
      </p:sp>
      <p:sp>
        <p:nvSpPr>
          <p:cNvPr id="50" name="文本框 49"/>
          <p:cNvSpPr txBox="1"/>
          <p:nvPr/>
        </p:nvSpPr>
        <p:spPr>
          <a:xfrm>
            <a:off x="7998170" y="5906593"/>
            <a:ext cx="1607383"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3-13  </a:t>
            </a:r>
            <a:r>
              <a:rPr lang="zh-CN" altLang="en-US" sz="1400">
                <a:latin typeface="+mn-ea"/>
                <a:cs typeface="+mn-ea"/>
                <a:sym typeface="微软雅黑" panose="020B0503020204020204" charset="-122"/>
              </a:rPr>
              <a:t>网络框架</a:t>
            </a:r>
            <a:r>
              <a:rPr lang="en-US" altLang="zh-CN" sz="1400">
                <a:latin typeface="+mn-ea"/>
                <a:cs typeface="+mn-ea"/>
                <a:sym typeface="微软雅黑" panose="020B0503020204020204" charset="-122"/>
              </a:rPr>
              <a:t> </a:t>
            </a:r>
            <a:endParaRPr lang="zh-CN" altLang="en-US" sz="1400" dirty="0">
              <a:latin typeface="+mn-ea"/>
              <a:cs typeface="+mn-ea"/>
              <a:sym typeface="微软雅黑" panose="020B0503020204020204" charset="-122"/>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sp>
        <p:nvSpPr>
          <p:cNvPr id="9" name="文本框 8">
            <a:extLst>
              <a:ext uri="{FF2B5EF4-FFF2-40B4-BE49-F238E27FC236}">
                <a16:creationId xmlns:a16="http://schemas.microsoft.com/office/drawing/2014/main" id="{231798F2-02C3-E0FF-4FCE-4865A94D9864}"/>
              </a:ext>
            </a:extLst>
          </p:cNvPr>
          <p:cNvSpPr txBox="1"/>
          <p:nvPr/>
        </p:nvSpPr>
        <p:spPr>
          <a:xfrm>
            <a:off x="640080" y="1825861"/>
            <a:ext cx="4036800" cy="4388509"/>
          </a:xfrm>
          <a:prstGeom prst="rect">
            <a:avLst/>
          </a:prstGeom>
          <a:noFill/>
        </p:spPr>
        <p:txBody>
          <a:bodyPr wrap="square" rtlCol="0" anchor="t">
            <a:spAutoFit/>
          </a:bodyPr>
          <a:lstStyle/>
          <a:p>
            <a:pPr marL="285750" indent="0" algn="just">
              <a:lnSpc>
                <a:spcPct val="150000"/>
              </a:lnSpc>
              <a:spcBef>
                <a:spcPts val="600"/>
              </a:spcBef>
              <a:buClrTx/>
              <a:buSzTx/>
              <a:buFont typeface="Wingdings" panose="05000000000000000000" charset="0"/>
              <a:buNone/>
            </a:pPr>
            <a:r>
              <a:rPr lang="zh-CN" altLang="en-US" b="1" spc="100" dirty="0">
                <a:latin typeface="+mn-ea"/>
                <a:cs typeface="+mn-ea"/>
                <a:sym typeface="+mn-ea"/>
              </a:rPr>
              <a:t>两阶段的分离式训练</a:t>
            </a:r>
          </a:p>
          <a:p>
            <a:pPr marL="285750" indent="284480" algn="just">
              <a:lnSpc>
                <a:spcPct val="150000"/>
              </a:lnSpc>
              <a:spcBef>
                <a:spcPts val="600"/>
              </a:spcBef>
              <a:buFont typeface="Wingdings" panose="05000000000000000000" charset="0"/>
              <a:buChar char="Ø"/>
            </a:pPr>
            <a:r>
              <a:rPr lang="zh-CN" altLang="en-US" sz="1600" b="1" spc="100" dirty="0">
                <a:latin typeface="+mn-ea"/>
                <a:cs typeface="+mn-ea"/>
                <a:sym typeface="+mn-ea"/>
              </a:rPr>
              <a:t>第一</a:t>
            </a:r>
            <a:r>
              <a:rPr lang="zh-CN" altLang="en-US" sz="1600" b="1" spc="100">
                <a:latin typeface="+mn-ea"/>
                <a:cs typeface="+mn-ea"/>
                <a:sym typeface="+mn-ea"/>
              </a:rPr>
              <a:t>阶段：</a:t>
            </a:r>
            <a:r>
              <a:rPr lang="zh-CN" altLang="zh-CN" sz="1600" spc="100">
                <a:latin typeface="微软雅黑" panose="020B0503020204020204" charset="-122"/>
                <a:ea typeface="微软雅黑" panose="020B0503020204020204" charset="-122"/>
                <a:cs typeface="+mn-ea"/>
              </a:rPr>
              <a:t>预训练鲁棒水印网络，主要针对鲁棒水印嵌入网络和水印提取网络进行预训练</a:t>
            </a:r>
            <a:r>
              <a:rPr lang="en-US" altLang="zh-CN" sz="1600" spc="100">
                <a:latin typeface="微软雅黑" panose="020B0503020204020204" charset="-122"/>
                <a:ea typeface="微软雅黑" panose="020B0503020204020204" charset="-122"/>
                <a:cs typeface="+mn-ea"/>
              </a:rPr>
              <a:t>;</a:t>
            </a:r>
            <a:endParaRPr lang="en-US" altLang="zh-CN" sz="1600" spc="10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ClrTx/>
              <a:buSzTx/>
              <a:buFont typeface="Wingdings" panose="05000000000000000000" charset="0"/>
              <a:buChar char="Ø"/>
            </a:pPr>
            <a:r>
              <a:rPr lang="zh-CN" altLang="en-US" sz="1600" b="1" spc="100">
                <a:latin typeface="+mn-ea"/>
                <a:cs typeface="+mn-ea"/>
                <a:sym typeface="+mn-ea"/>
              </a:rPr>
              <a:t>第二阶段：</a:t>
            </a:r>
            <a:r>
              <a:rPr lang="zh-CN" altLang="zh-CN" sz="1600" spc="100">
                <a:latin typeface="微软雅黑" panose="020B0503020204020204" charset="-122"/>
                <a:ea typeface="微软雅黑" panose="020B0503020204020204" charset="-122"/>
                <a:cs typeface="+mn-ea"/>
              </a:rPr>
              <a:t>可逆信息嵌入</a:t>
            </a:r>
            <a:r>
              <a:rPr lang="zh-CN" altLang="en-US" sz="1600" spc="100">
                <a:latin typeface="微软雅黑" panose="020B0503020204020204" charset="-122"/>
                <a:ea typeface="微软雅黑" panose="020B0503020204020204" charset="-122"/>
                <a:cs typeface="+mn-ea"/>
              </a:rPr>
              <a:t>阶段</a:t>
            </a:r>
            <a:r>
              <a:rPr lang="zh-CN" altLang="zh-CN" sz="1600" spc="100">
                <a:latin typeface="微软雅黑" panose="020B0503020204020204" charset="-122"/>
                <a:ea typeface="微软雅黑" panose="020B0503020204020204" charset="-122"/>
                <a:cs typeface="+mn-ea"/>
              </a:rPr>
              <a:t>，</a:t>
            </a:r>
            <a:r>
              <a:rPr lang="zh-CN" altLang="en-US" sz="1600" spc="100">
                <a:latin typeface="微软雅黑" panose="020B0503020204020204" charset="-122"/>
                <a:ea typeface="微软雅黑" panose="020B0503020204020204" charset="-122"/>
                <a:cs typeface="+mn-ea"/>
                <a:sym typeface="+mn-ea"/>
              </a:rPr>
              <a:t>固定水印嵌入网络参数使其不进行梯度回传，以标记图像作为输入，训练水印提取网络；</a:t>
            </a:r>
            <a:endParaRPr lang="en-US" altLang="zh-CN" sz="1600" spc="100">
              <a:latin typeface="微软雅黑" panose="020B0503020204020204" charset="-122"/>
              <a:ea typeface="微软雅黑" panose="020B0503020204020204" charset="-122"/>
              <a:cs typeface="+mn-ea"/>
              <a:sym typeface="+mn-ea"/>
            </a:endParaRPr>
          </a:p>
          <a:p>
            <a:pPr marL="285750" indent="284480" algn="just">
              <a:lnSpc>
                <a:spcPct val="150000"/>
              </a:lnSpc>
              <a:spcBef>
                <a:spcPts val="600"/>
              </a:spcBef>
              <a:buClrTx/>
              <a:buSzTx/>
              <a:buFont typeface="Wingdings" panose="05000000000000000000" charset="0"/>
              <a:buChar char="Ø"/>
            </a:pPr>
            <a:r>
              <a:rPr lang="zh-CN" altLang="en-US" sz="1600" b="1" spc="100">
                <a:latin typeface="+mn-ea"/>
                <a:cs typeface="+mn-ea"/>
              </a:rPr>
              <a:t>测试阶段</a:t>
            </a:r>
            <a:r>
              <a:rPr lang="zh-CN" altLang="en-US" sz="1600" b="1" spc="100" dirty="0">
                <a:latin typeface="+mn-ea"/>
                <a:cs typeface="+mn-ea"/>
              </a:rPr>
              <a:t>：</a:t>
            </a:r>
            <a:r>
              <a:rPr lang="zh-CN" altLang="en-US" sz="1600" spc="100" dirty="0">
                <a:latin typeface="+mn-ea"/>
                <a:cs typeface="+mn-ea"/>
              </a:rPr>
              <a:t>以第一阶段训练的水印嵌入网络，第二阶段训练的水印提取网络组成</a:t>
            </a:r>
            <a:r>
              <a:rPr lang="zh-CN" altLang="en-US" sz="1600" spc="100">
                <a:latin typeface="+mn-ea"/>
                <a:cs typeface="+mn-ea"/>
              </a:rPr>
              <a:t>测试网络；</a:t>
            </a:r>
            <a:endParaRPr lang="zh-CN" altLang="en-US" sz="1600" spc="100" dirty="0">
              <a:latin typeface="+mn-ea"/>
              <a:cs typeface="+mn-ea"/>
            </a:endParaRPr>
          </a:p>
        </p:txBody>
      </p:sp>
      <p:pic>
        <p:nvPicPr>
          <p:cNvPr id="4" name="图片 3">
            <a:extLst>
              <a:ext uri="{FF2B5EF4-FFF2-40B4-BE49-F238E27FC236}">
                <a16:creationId xmlns:a16="http://schemas.microsoft.com/office/drawing/2014/main" id="{A6C64970-AE14-42CF-A5EF-7AF1B2E35BFC}"/>
              </a:ext>
            </a:extLst>
          </p:cNvPr>
          <p:cNvPicPr>
            <a:picLocks noChangeAspect="1"/>
          </p:cNvPicPr>
          <p:nvPr/>
        </p:nvPicPr>
        <p:blipFill>
          <a:blip r:embed="rId2"/>
          <a:stretch>
            <a:fillRect/>
          </a:stretch>
        </p:blipFill>
        <p:spPr>
          <a:xfrm>
            <a:off x="5286104" y="2024274"/>
            <a:ext cx="6479176" cy="388231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水印嵌入网络</a:t>
            </a:r>
          </a:p>
        </p:txBody>
      </p:sp>
      <p:sp>
        <p:nvSpPr>
          <p:cNvPr id="50" name="文本框 49"/>
          <p:cNvSpPr txBox="1"/>
          <p:nvPr/>
        </p:nvSpPr>
        <p:spPr>
          <a:xfrm>
            <a:off x="7121224" y="5640450"/>
            <a:ext cx="1935469"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3-14  </a:t>
            </a:r>
            <a:r>
              <a:rPr lang="zh-CN" altLang="en-US" sz="1400">
                <a:latin typeface="+mn-ea"/>
                <a:cs typeface="+mn-ea"/>
                <a:sym typeface="微软雅黑" panose="020B0503020204020204" charset="-122"/>
              </a:rPr>
              <a:t>水印嵌入网络</a:t>
            </a:r>
            <a:endParaRPr lang="zh-CN" altLang="en-US" sz="1400" dirty="0">
              <a:latin typeface="+mn-ea"/>
              <a:cs typeface="+mn-ea"/>
              <a:sym typeface="微软雅黑" panose="020B0503020204020204" charset="-122"/>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sp>
        <p:nvSpPr>
          <p:cNvPr id="9" name="矩形 8">
            <a:extLst>
              <a:ext uri="{FF2B5EF4-FFF2-40B4-BE49-F238E27FC236}">
                <a16:creationId xmlns:a16="http://schemas.microsoft.com/office/drawing/2014/main" id="{DDAFDD73-0091-EFC0-46D6-4B8652C939DD}"/>
              </a:ext>
            </a:extLst>
          </p:cNvPr>
          <p:cNvSpPr/>
          <p:nvPr/>
        </p:nvSpPr>
        <p:spPr>
          <a:xfrm>
            <a:off x="664845" y="1971040"/>
            <a:ext cx="3050540" cy="3649845"/>
          </a:xfrm>
          <a:prstGeom prst="rect">
            <a:avLst/>
          </a:prstGeom>
          <a:ln w="12700" cmpd="sng">
            <a:noFill/>
            <a:prstDash val="sysDot"/>
          </a:ln>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微软雅黑" panose="020B0503020204020204" charset="-122"/>
                <a:ea typeface="微软雅黑" panose="020B0503020204020204" charset="-122"/>
                <a:cs typeface="+mn-ea"/>
                <a:sym typeface="+mn-ea"/>
              </a:rPr>
              <a:t>算法要点</a:t>
            </a: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结合小波变换，在低频区域进行水印的嵌入；</a:t>
            </a:r>
            <a:endParaRPr lang="zh-CN" altLang="en-US" sz="1600"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dirty="0">
                <a:latin typeface="微软雅黑" panose="020B0503020204020204" charset="-122"/>
                <a:ea typeface="微软雅黑" panose="020B0503020204020204" charset="-122"/>
                <a:cs typeface="+mn-ea"/>
                <a:sym typeface="+mn-ea"/>
              </a:rPr>
              <a:t>根据香农</a:t>
            </a:r>
            <a:r>
              <a:rPr lang="zh-CN" altLang="en-US" sz="1600" spc="100">
                <a:latin typeface="微软雅黑" panose="020B0503020204020204" charset="-122"/>
                <a:ea typeface="微软雅黑" panose="020B0503020204020204" charset="-122"/>
                <a:cs typeface="+mn-ea"/>
                <a:sym typeface="+mn-ea"/>
              </a:rPr>
              <a:t>定理在水印嵌入</a:t>
            </a:r>
            <a:r>
              <a:rPr lang="zh-CN" altLang="en-US" sz="1600" spc="100" dirty="0">
                <a:latin typeface="微软雅黑" panose="020B0503020204020204" charset="-122"/>
                <a:ea typeface="微软雅黑" panose="020B0503020204020204" charset="-122"/>
                <a:cs typeface="+mn-ea"/>
                <a:sym typeface="+mn-ea"/>
              </a:rPr>
              <a:t>冗余的水印；</a:t>
            </a: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设计了使用低频信息和高频信息的频率增强注意力模块，有效地融合多频率特征，提高重建性能；</a:t>
            </a:r>
            <a:endParaRPr lang="zh-CN" altLang="en-US" sz="1600" spc="100" dirty="0">
              <a:latin typeface="微软雅黑" panose="020B0503020204020204" charset="-122"/>
              <a:ea typeface="微软雅黑" panose="020B0503020204020204" charset="-122"/>
              <a:cs typeface="+mn-ea"/>
              <a:sym typeface="+mn-ea"/>
            </a:endParaRPr>
          </a:p>
        </p:txBody>
      </p:sp>
      <p:pic>
        <p:nvPicPr>
          <p:cNvPr id="2" name="图片 1">
            <a:extLst>
              <a:ext uri="{FF2B5EF4-FFF2-40B4-BE49-F238E27FC236}">
                <a16:creationId xmlns:a16="http://schemas.microsoft.com/office/drawing/2014/main" id="{3E24A99A-365D-8832-12A1-3494E980E7EE}"/>
              </a:ext>
            </a:extLst>
          </p:cNvPr>
          <p:cNvPicPr>
            <a:picLocks noChangeAspect="1"/>
          </p:cNvPicPr>
          <p:nvPr/>
        </p:nvPicPr>
        <p:blipFill>
          <a:blip r:embed="rId2"/>
          <a:stretch>
            <a:fillRect/>
          </a:stretch>
        </p:blipFill>
        <p:spPr>
          <a:xfrm>
            <a:off x="4026080" y="2533106"/>
            <a:ext cx="8125755" cy="31073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19449" y="2350366"/>
            <a:ext cx="1006866" cy="875434"/>
          </a:xfrm>
          <a:prstGeom prst="rect">
            <a:avLst/>
          </a:prstGeom>
          <a:noFill/>
          <a:ln w="117475">
            <a:noFill/>
          </a:ln>
        </p:spPr>
        <p:txBody>
          <a:bodyPr wrap="none" rtlCol="0">
            <a:prstTxWarp prst="textPlain">
              <a:avLst/>
            </a:prstTxWarp>
            <a:spAutoFit/>
          </a:bodyPr>
          <a:lstStyle/>
          <a:p>
            <a:r>
              <a:rPr lang="en-US" altLang="zh-CN" spc="100" dirty="0">
                <a:solidFill>
                  <a:srgbClr val="11B2AE"/>
                </a:solidFill>
                <a:latin typeface="Impact" panose="020B0806030902050204" pitchFamily="34" charset="0"/>
                <a:cs typeface="Arial" panose="020B0604020202020204" pitchFamily="34" charset="0"/>
              </a:rPr>
              <a:t>/01</a:t>
            </a:r>
            <a:endParaRPr lang="zh-CN" altLang="en-US" spc="100" dirty="0">
              <a:solidFill>
                <a:srgbClr val="11B2AE"/>
              </a:solidFill>
              <a:latin typeface="Impact" panose="020B0806030902050204" pitchFamily="34" charset="0"/>
              <a:cs typeface="Arial" panose="020B0604020202020204" pitchFamily="34" charset="0"/>
            </a:endParaRPr>
          </a:p>
        </p:txBody>
      </p:sp>
      <p:sp>
        <p:nvSpPr>
          <p:cNvPr id="8" name="任意多边形: 形状 62"/>
          <p:cNvSpPr/>
          <p:nvPr>
            <p:custDataLst>
              <p:tags r:id="rId1"/>
            </p:custDataLst>
          </p:nvPr>
        </p:nvSpPr>
        <p:spPr bwMode="auto">
          <a:xfrm flipH="1" flipV="1">
            <a:off x="7191940" y="0"/>
            <a:ext cx="5001648" cy="6866164"/>
          </a:xfrm>
          <a:custGeom>
            <a:avLst/>
            <a:gdLst>
              <a:gd name="connsiteX0" fmla="*/ 209400 w 5001648"/>
              <a:gd name="connsiteY0" fmla="*/ 6866164 h 6866164"/>
              <a:gd name="connsiteX1" fmla="*/ 0 w 5001648"/>
              <a:gd name="connsiteY1" fmla="*/ 6866164 h 6866164"/>
              <a:gd name="connsiteX2" fmla="*/ 0 w 5001648"/>
              <a:gd name="connsiteY2" fmla="*/ 0 h 6866164"/>
              <a:gd name="connsiteX3" fmla="*/ 5001648 w 5001648"/>
              <a:gd name="connsiteY3" fmla="*/ 0 h 6866164"/>
              <a:gd name="connsiteX4" fmla="*/ 264212 w 5001648"/>
              <a:gd name="connsiteY4" fmla="*/ 6835400 h 686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648" h="6866164">
                <a:moveTo>
                  <a:pt x="209400" y="6866164"/>
                </a:moveTo>
                <a:lnTo>
                  <a:pt x="0" y="6866164"/>
                </a:lnTo>
                <a:lnTo>
                  <a:pt x="0" y="0"/>
                </a:lnTo>
                <a:lnTo>
                  <a:pt x="5001648" y="0"/>
                </a:lnTo>
                <a:lnTo>
                  <a:pt x="264212" y="6835400"/>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grpSp>
        <p:nvGrpSpPr>
          <p:cNvPr id="39" name="组合 38"/>
          <p:cNvGrpSpPr/>
          <p:nvPr/>
        </p:nvGrpSpPr>
        <p:grpSpPr>
          <a:xfrm rot="9245091">
            <a:off x="8109430" y="1873484"/>
            <a:ext cx="4208973" cy="3385298"/>
            <a:chOff x="6579549" y="561975"/>
            <a:chExt cx="5435599" cy="4371879"/>
          </a:xfrm>
        </p:grpSpPr>
        <p:sp>
          <p:nvSpPr>
            <p:cNvPr id="40"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43" name="îsľïḑê"/>
          <p:cNvSpPr txBox="1"/>
          <p:nvPr/>
        </p:nvSpPr>
        <p:spPr bwMode="auto">
          <a:xfrm>
            <a:off x="2424687" y="379427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4400" b="1" kern="0" dirty="0">
                <a:solidFill>
                  <a:srgbClr val="1C50A2"/>
                </a:solidFill>
                <a:latin typeface="+mj-ea"/>
                <a:ea typeface="+mj-ea"/>
              </a:rPr>
              <a:t>研究背景和意义</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水印嵌入网络</a:t>
            </a:r>
          </a:p>
        </p:txBody>
      </p:sp>
      <p:sp>
        <p:nvSpPr>
          <p:cNvPr id="50" name="文本框 49"/>
          <p:cNvSpPr txBox="1"/>
          <p:nvPr/>
        </p:nvSpPr>
        <p:spPr>
          <a:xfrm>
            <a:off x="7015470" y="3457054"/>
            <a:ext cx="2290599"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3-15  </a:t>
            </a:r>
            <a:r>
              <a:rPr lang="zh-CN" altLang="en-US" sz="1400">
                <a:latin typeface="+mn-ea"/>
                <a:cs typeface="+mn-ea"/>
                <a:sym typeface="微软雅黑" panose="020B0503020204020204" charset="-122"/>
              </a:rPr>
              <a:t>水印信息嵌入模块</a:t>
            </a:r>
            <a:endParaRPr lang="zh-CN" altLang="en-US" sz="1400" dirty="0">
              <a:latin typeface="+mn-ea"/>
              <a:cs typeface="+mn-ea"/>
              <a:sym typeface="微软雅黑" panose="020B0503020204020204" charset="-122"/>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sp>
        <p:nvSpPr>
          <p:cNvPr id="9" name="矩形 8">
            <a:extLst>
              <a:ext uri="{FF2B5EF4-FFF2-40B4-BE49-F238E27FC236}">
                <a16:creationId xmlns:a16="http://schemas.microsoft.com/office/drawing/2014/main" id="{DDAFDD73-0091-EFC0-46D6-4B8652C939DD}"/>
              </a:ext>
            </a:extLst>
          </p:cNvPr>
          <p:cNvSpPr/>
          <p:nvPr/>
        </p:nvSpPr>
        <p:spPr>
          <a:xfrm>
            <a:off x="664844" y="1971040"/>
            <a:ext cx="3567521" cy="3572901"/>
          </a:xfrm>
          <a:prstGeom prst="rect">
            <a:avLst/>
          </a:prstGeom>
          <a:ln w="12700" cmpd="sng">
            <a:noFill/>
            <a:prstDash val="sysDot"/>
          </a:ln>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a:latin typeface="微软雅黑" panose="020B0503020204020204" charset="-122"/>
                <a:ea typeface="微软雅黑" panose="020B0503020204020204" charset="-122"/>
                <a:cs typeface="+mn-ea"/>
                <a:sym typeface="+mn-ea"/>
              </a:rPr>
              <a:t>模块功能</a:t>
            </a:r>
            <a:endParaRPr lang="zh-CN" altLang="en-US" b="1"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水印嵌入模块将图像语义特征与经过扩展后的水印信息进行通道拼接，并级联卷积运算生成含有含水印特征；</a:t>
            </a:r>
            <a:endParaRPr lang="zh-CN" altLang="en-US" sz="1600"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en-US" altLang="zh-CN" sz="1600" spc="100">
                <a:latin typeface="微软雅黑" panose="020B0503020204020204" charset="-122"/>
                <a:ea typeface="微软雅黑" panose="020B0503020204020204" charset="-122"/>
                <a:cs typeface="+mn-ea"/>
                <a:sym typeface="+mn-ea"/>
              </a:rPr>
              <a:t>LHFA</a:t>
            </a:r>
            <a:r>
              <a:rPr lang="zh-CN" altLang="en-US" sz="1600" spc="100">
                <a:latin typeface="微软雅黑" panose="020B0503020204020204" charset="-122"/>
                <a:ea typeface="微软雅黑" panose="020B0503020204020204" charset="-122"/>
                <a:cs typeface="+mn-ea"/>
                <a:sym typeface="+mn-ea"/>
              </a:rPr>
              <a:t>注意力模块使用低频信息和重建低频信息作为</a:t>
            </a:r>
            <a:r>
              <a:rPr lang="en-US" altLang="zh-CN" sz="1600" spc="100">
                <a:latin typeface="微软雅黑" panose="020B0503020204020204" charset="-122"/>
                <a:ea typeface="微软雅黑" panose="020B0503020204020204" charset="-122"/>
                <a:cs typeface="+mn-ea"/>
                <a:sym typeface="+mn-ea"/>
              </a:rPr>
              <a:t>Q</a:t>
            </a:r>
            <a:r>
              <a:rPr lang="zh-CN" altLang="en-US" sz="1600" spc="100">
                <a:latin typeface="微软雅黑" panose="020B0503020204020204" charset="-122"/>
                <a:ea typeface="微软雅黑" panose="020B0503020204020204" charset="-122"/>
                <a:cs typeface="+mn-ea"/>
                <a:sym typeface="+mn-ea"/>
              </a:rPr>
              <a:t>，</a:t>
            </a:r>
            <a:r>
              <a:rPr lang="en-US" altLang="zh-CN" sz="1600" spc="100">
                <a:latin typeface="微软雅黑" panose="020B0503020204020204" charset="-122"/>
                <a:ea typeface="微软雅黑" panose="020B0503020204020204" charset="-122"/>
                <a:cs typeface="+mn-ea"/>
                <a:sym typeface="+mn-ea"/>
              </a:rPr>
              <a:t>K</a:t>
            </a:r>
            <a:r>
              <a:rPr lang="zh-CN" altLang="en-US" sz="1600" spc="100">
                <a:latin typeface="微软雅黑" panose="020B0503020204020204" charset="-122"/>
                <a:ea typeface="微软雅黑" panose="020B0503020204020204" charset="-122"/>
                <a:cs typeface="+mn-ea"/>
                <a:sym typeface="+mn-ea"/>
              </a:rPr>
              <a:t>，高频信息作为</a:t>
            </a:r>
            <a:r>
              <a:rPr lang="en-US" altLang="zh-CN" sz="1600" spc="100">
                <a:latin typeface="微软雅黑" panose="020B0503020204020204" charset="-122"/>
                <a:ea typeface="微软雅黑" panose="020B0503020204020204" charset="-122"/>
                <a:cs typeface="+mn-ea"/>
                <a:sym typeface="+mn-ea"/>
              </a:rPr>
              <a:t>V</a:t>
            </a:r>
            <a:r>
              <a:rPr lang="zh-CN" altLang="en-US" sz="1600" spc="100">
                <a:latin typeface="微软雅黑" panose="020B0503020204020204" charset="-122"/>
                <a:ea typeface="微软雅黑" panose="020B0503020204020204" charset="-122"/>
                <a:cs typeface="+mn-ea"/>
                <a:sym typeface="+mn-ea"/>
              </a:rPr>
              <a:t>，有效地融合多频率特征，提高重建性能；</a:t>
            </a:r>
            <a:endParaRPr lang="zh-CN" altLang="en-US" sz="1600" spc="100" dirty="0">
              <a:latin typeface="微软雅黑" panose="020B0503020204020204" charset="-122"/>
              <a:ea typeface="微软雅黑" panose="020B0503020204020204" charset="-122"/>
              <a:cs typeface="+mn-ea"/>
              <a:sym typeface="+mn-ea"/>
            </a:endParaRPr>
          </a:p>
        </p:txBody>
      </p:sp>
      <p:pic>
        <p:nvPicPr>
          <p:cNvPr id="4" name="图片 3">
            <a:extLst>
              <a:ext uri="{FF2B5EF4-FFF2-40B4-BE49-F238E27FC236}">
                <a16:creationId xmlns:a16="http://schemas.microsoft.com/office/drawing/2014/main" id="{C43D23A0-5C02-58AB-D508-0499EC5A5C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3780" y="3937733"/>
            <a:ext cx="5533980" cy="2196108"/>
          </a:xfrm>
          <a:prstGeom prst="rect">
            <a:avLst/>
          </a:prstGeom>
          <a:noFill/>
          <a:ln>
            <a:noFill/>
          </a:ln>
        </p:spPr>
      </p:pic>
      <p:sp>
        <p:nvSpPr>
          <p:cNvPr id="6" name="文本框 5">
            <a:extLst>
              <a:ext uri="{FF2B5EF4-FFF2-40B4-BE49-F238E27FC236}">
                <a16:creationId xmlns:a16="http://schemas.microsoft.com/office/drawing/2014/main" id="{5243FBAD-AA91-D20C-1F82-106773ACA378}"/>
              </a:ext>
            </a:extLst>
          </p:cNvPr>
          <p:cNvSpPr txBox="1"/>
          <p:nvPr/>
        </p:nvSpPr>
        <p:spPr>
          <a:xfrm>
            <a:off x="6778641" y="6133841"/>
            <a:ext cx="2764256"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3-16  LHFA Block</a:t>
            </a:r>
            <a:r>
              <a:rPr lang="zh-CN" altLang="en-US" sz="1400">
                <a:latin typeface="+mn-ea"/>
                <a:cs typeface="+mn-ea"/>
                <a:sym typeface="微软雅黑" panose="020B0503020204020204" charset="-122"/>
              </a:rPr>
              <a:t>注意力模块</a:t>
            </a:r>
            <a:endParaRPr lang="zh-CN" altLang="en-US" sz="1400" dirty="0">
              <a:latin typeface="+mn-ea"/>
              <a:cs typeface="+mn-ea"/>
              <a:sym typeface="微软雅黑" panose="020B0503020204020204" charset="-122"/>
            </a:endParaRPr>
          </a:p>
        </p:txBody>
      </p:sp>
      <p:pic>
        <p:nvPicPr>
          <p:cNvPr id="7" name="图片 6">
            <a:extLst>
              <a:ext uri="{FF2B5EF4-FFF2-40B4-BE49-F238E27FC236}">
                <a16:creationId xmlns:a16="http://schemas.microsoft.com/office/drawing/2014/main" id="{968F7B5E-59F8-E6BB-8242-96DF60B3865E}"/>
              </a:ext>
            </a:extLst>
          </p:cNvPr>
          <p:cNvPicPr>
            <a:picLocks noChangeAspect="1"/>
          </p:cNvPicPr>
          <p:nvPr/>
        </p:nvPicPr>
        <p:blipFill>
          <a:blip r:embed="rId3"/>
          <a:stretch>
            <a:fillRect/>
          </a:stretch>
        </p:blipFill>
        <p:spPr>
          <a:xfrm>
            <a:off x="5393779" y="1971040"/>
            <a:ext cx="5533980" cy="1493565"/>
          </a:xfrm>
          <a:prstGeom prst="rect">
            <a:avLst/>
          </a:prstGeom>
        </p:spPr>
      </p:pic>
    </p:spTree>
    <p:extLst>
      <p:ext uri="{BB962C8B-B14F-4D97-AF65-F5344CB8AC3E}">
        <p14:creationId xmlns:p14="http://schemas.microsoft.com/office/powerpoint/2010/main" val="3449365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可逆信息嵌入</a:t>
            </a:r>
            <a:endParaRPr lang="zh-CN" altLang="en-US" sz="2400" b="1" dirty="0">
              <a:solidFill>
                <a:schemeClr val="bg1"/>
              </a:solidFill>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sp>
        <p:nvSpPr>
          <p:cNvPr id="9" name="矩形 8">
            <a:extLst>
              <a:ext uri="{FF2B5EF4-FFF2-40B4-BE49-F238E27FC236}">
                <a16:creationId xmlns:a16="http://schemas.microsoft.com/office/drawing/2014/main" id="{DDAFDD73-0091-EFC0-46D6-4B8652C939DD}"/>
              </a:ext>
            </a:extLst>
          </p:cNvPr>
          <p:cNvSpPr/>
          <p:nvPr/>
        </p:nvSpPr>
        <p:spPr>
          <a:xfrm>
            <a:off x="622788" y="2183000"/>
            <a:ext cx="3567521" cy="2711127"/>
          </a:xfrm>
          <a:prstGeom prst="rect">
            <a:avLst/>
          </a:prstGeom>
          <a:ln w="12700" cmpd="sng">
            <a:noFill/>
            <a:prstDash val="sysDot"/>
          </a:ln>
        </p:spPr>
        <p:txBody>
          <a:bodyPr wrap="square">
            <a:spAutoFit/>
          </a:bodyPr>
          <a:lstStyle/>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为恢复原图像，将原图像与重构的含水印图像的差值图像作为补偿信息，并进行压缩；</a:t>
            </a:r>
            <a:endParaRPr lang="zh-CN" altLang="en-US" sz="1600" spc="100" dirty="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为验证含水印图像是否遭受攻击需要将其图像哈希作为完整性信息，之后与补偿信息一起进行哈夫曼编码。</a:t>
            </a:r>
            <a:endParaRPr lang="zh-CN" altLang="en-US" sz="1600" spc="100" dirty="0">
              <a:latin typeface="微软雅黑" panose="020B0503020204020204" charset="-122"/>
              <a:ea typeface="微软雅黑" panose="020B0503020204020204" charset="-122"/>
              <a:cs typeface="+mn-ea"/>
              <a:sym typeface="+mn-ea"/>
            </a:endParaRPr>
          </a:p>
        </p:txBody>
      </p:sp>
      <p:sp>
        <p:nvSpPr>
          <p:cNvPr id="8" name="文本框 7">
            <a:extLst>
              <a:ext uri="{FF2B5EF4-FFF2-40B4-BE49-F238E27FC236}">
                <a16:creationId xmlns:a16="http://schemas.microsoft.com/office/drawing/2014/main" id="{9E9C39B3-FCE3-7000-B415-754C9B3DB873}"/>
              </a:ext>
            </a:extLst>
          </p:cNvPr>
          <p:cNvSpPr txBox="1"/>
          <p:nvPr/>
        </p:nvSpPr>
        <p:spPr>
          <a:xfrm>
            <a:off x="6979995" y="5004177"/>
            <a:ext cx="2764256"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3-17  </a:t>
            </a:r>
            <a:r>
              <a:rPr lang="zh-CN" altLang="en-US" sz="1400">
                <a:latin typeface="+mn-ea"/>
                <a:cs typeface="+mn-ea"/>
                <a:sym typeface="微软雅黑" panose="020B0503020204020204" charset="-122"/>
              </a:rPr>
              <a:t>可逆信息嵌入的流程图</a:t>
            </a:r>
            <a:endParaRPr lang="zh-CN" altLang="en-US" sz="1400" dirty="0">
              <a:latin typeface="+mn-ea"/>
              <a:cs typeface="+mn-ea"/>
              <a:sym typeface="微软雅黑" panose="020B0503020204020204" charset="-122"/>
            </a:endParaRPr>
          </a:p>
        </p:txBody>
      </p:sp>
      <p:graphicFrame>
        <p:nvGraphicFramePr>
          <p:cNvPr id="15" name="对象 14">
            <a:extLst>
              <a:ext uri="{FF2B5EF4-FFF2-40B4-BE49-F238E27FC236}">
                <a16:creationId xmlns:a16="http://schemas.microsoft.com/office/drawing/2014/main" id="{6D4E0331-9A06-AFA2-E624-A364AD617EA3}"/>
              </a:ext>
            </a:extLst>
          </p:cNvPr>
          <p:cNvGraphicFramePr>
            <a:graphicFrameLocks noChangeAspect="1"/>
          </p:cNvGraphicFramePr>
          <p:nvPr>
            <p:extLst>
              <p:ext uri="{D42A27DB-BD31-4B8C-83A1-F6EECF244321}">
                <p14:modId xmlns:p14="http://schemas.microsoft.com/office/powerpoint/2010/main" val="1576391801"/>
              </p:ext>
            </p:extLst>
          </p:nvPr>
        </p:nvGraphicFramePr>
        <p:xfrm>
          <a:off x="5339986" y="5830442"/>
          <a:ext cx="1637828" cy="590208"/>
        </p:xfrm>
        <a:graphic>
          <a:graphicData uri="http://schemas.openxmlformats.org/presentationml/2006/ole">
            <mc:AlternateContent xmlns:mc="http://schemas.openxmlformats.org/markup-compatibility/2006">
              <mc:Choice xmlns:v="urn:schemas-microsoft-com:vml" Requires="v">
                <p:oleObj name="Equation" r:id="rId2" imgW="1409400" imgH="507960" progId="Equation.DSMT4">
                  <p:embed/>
                </p:oleObj>
              </mc:Choice>
              <mc:Fallback>
                <p:oleObj name="Equation" r:id="rId2" imgW="1409400" imgH="507960" progId="Equation.DSMT4">
                  <p:embed/>
                  <p:pic>
                    <p:nvPicPr>
                      <p:cNvPr id="0" name=""/>
                      <p:cNvPicPr/>
                      <p:nvPr/>
                    </p:nvPicPr>
                    <p:blipFill>
                      <a:blip r:embed="rId3"/>
                      <a:stretch>
                        <a:fillRect/>
                      </a:stretch>
                    </p:blipFill>
                    <p:spPr>
                      <a:xfrm>
                        <a:off x="5339986" y="5830442"/>
                        <a:ext cx="1637828" cy="590208"/>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A58234E4-4EA3-1657-8E37-A8882BF52854}"/>
              </a:ext>
            </a:extLst>
          </p:cNvPr>
          <p:cNvGraphicFramePr>
            <a:graphicFrameLocks noChangeAspect="1"/>
          </p:cNvGraphicFramePr>
          <p:nvPr>
            <p:extLst>
              <p:ext uri="{D42A27DB-BD31-4B8C-83A1-F6EECF244321}">
                <p14:modId xmlns:p14="http://schemas.microsoft.com/office/powerpoint/2010/main" val="3975293545"/>
              </p:ext>
            </p:extLst>
          </p:nvPr>
        </p:nvGraphicFramePr>
        <p:xfrm>
          <a:off x="7747620" y="5932983"/>
          <a:ext cx="1312529" cy="385126"/>
        </p:xfrm>
        <a:graphic>
          <a:graphicData uri="http://schemas.openxmlformats.org/presentationml/2006/ole">
            <mc:AlternateContent xmlns:mc="http://schemas.openxmlformats.org/markup-compatibility/2006">
              <mc:Choice xmlns:v="urn:schemas-microsoft-com:vml" Requires="v">
                <p:oleObj name="Equation" r:id="rId4" imgW="941960" imgH="275895" progId="Equation.DSMT4">
                  <p:embed/>
                </p:oleObj>
              </mc:Choice>
              <mc:Fallback>
                <p:oleObj name="Equation" r:id="rId4" imgW="941960" imgH="275895" progId="Equation.DSMT4">
                  <p:embed/>
                  <p:pic>
                    <p:nvPicPr>
                      <p:cNvPr id="0" name=""/>
                      <p:cNvPicPr/>
                      <p:nvPr/>
                    </p:nvPicPr>
                    <p:blipFill>
                      <a:blip r:embed="rId5"/>
                      <a:stretch>
                        <a:fillRect/>
                      </a:stretch>
                    </p:blipFill>
                    <p:spPr>
                      <a:xfrm>
                        <a:off x="7747620" y="5932983"/>
                        <a:ext cx="1312529" cy="385126"/>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9A555C6C-C638-6304-DE0C-13436CA2E6DA}"/>
              </a:ext>
            </a:extLst>
          </p:cNvPr>
          <p:cNvSpPr txBox="1"/>
          <p:nvPr/>
        </p:nvSpPr>
        <p:spPr>
          <a:xfrm>
            <a:off x="4670313" y="5985865"/>
            <a:ext cx="558166" cy="307777"/>
          </a:xfrm>
          <a:prstGeom prst="rect">
            <a:avLst/>
          </a:prstGeom>
          <a:noFill/>
        </p:spPr>
        <p:txBody>
          <a:bodyPr wrap="none" rtlCol="0" anchor="t">
            <a:spAutoFit/>
          </a:bodyPr>
          <a:lstStyle/>
          <a:p>
            <a:r>
              <a:rPr lang="en-US" altLang="zh-CN" sz="1400">
                <a:latin typeface="+mn-ea"/>
              </a:rPr>
              <a:t>(3.8)</a:t>
            </a:r>
          </a:p>
        </p:txBody>
      </p:sp>
      <p:sp>
        <p:nvSpPr>
          <p:cNvPr id="18" name="文本框 17">
            <a:extLst>
              <a:ext uri="{FF2B5EF4-FFF2-40B4-BE49-F238E27FC236}">
                <a16:creationId xmlns:a16="http://schemas.microsoft.com/office/drawing/2014/main" id="{8A5589E6-B48E-E9E3-7D73-68AB81B8B5B9}"/>
              </a:ext>
            </a:extLst>
          </p:cNvPr>
          <p:cNvSpPr txBox="1"/>
          <p:nvPr/>
        </p:nvSpPr>
        <p:spPr>
          <a:xfrm>
            <a:off x="978212" y="5004177"/>
            <a:ext cx="1686611" cy="369332"/>
          </a:xfrm>
          <a:prstGeom prst="rect">
            <a:avLst/>
          </a:prstGeom>
          <a:noFill/>
        </p:spPr>
        <p:txBody>
          <a:bodyPr wrap="square" rtlCol="0">
            <a:spAutoFit/>
          </a:bodyPr>
          <a:lstStyle/>
          <a:p>
            <a:r>
              <a:rPr lang="zh-CN" altLang="en-US" b="1"/>
              <a:t>差值图像压缩：</a:t>
            </a:r>
          </a:p>
        </p:txBody>
      </p:sp>
      <p:graphicFrame>
        <p:nvGraphicFramePr>
          <p:cNvPr id="20" name="对象 19">
            <a:extLst>
              <a:ext uri="{FF2B5EF4-FFF2-40B4-BE49-F238E27FC236}">
                <a16:creationId xmlns:a16="http://schemas.microsoft.com/office/drawing/2014/main" id="{593E599B-A32C-C84E-D81B-0DB68CFBDC29}"/>
              </a:ext>
            </a:extLst>
          </p:cNvPr>
          <p:cNvGraphicFramePr>
            <a:graphicFrameLocks noChangeAspect="1"/>
          </p:cNvGraphicFramePr>
          <p:nvPr>
            <p:extLst>
              <p:ext uri="{D42A27DB-BD31-4B8C-83A1-F6EECF244321}">
                <p14:modId xmlns:p14="http://schemas.microsoft.com/office/powerpoint/2010/main" val="2686005902"/>
              </p:ext>
            </p:extLst>
          </p:nvPr>
        </p:nvGraphicFramePr>
        <p:xfrm>
          <a:off x="1014180" y="5581195"/>
          <a:ext cx="3556000" cy="1028700"/>
        </p:xfrm>
        <a:graphic>
          <a:graphicData uri="http://schemas.openxmlformats.org/presentationml/2006/ole">
            <mc:AlternateContent xmlns:mc="http://schemas.openxmlformats.org/markup-compatibility/2006">
              <mc:Choice xmlns:v="urn:schemas-microsoft-com:vml" Requires="v">
                <p:oleObj name="Equation" r:id="rId6" imgW="3555720" imgH="1028520" progId="Equation.DSMT4">
                  <p:embed/>
                </p:oleObj>
              </mc:Choice>
              <mc:Fallback>
                <p:oleObj name="Equation" r:id="rId6" imgW="3555720" imgH="1028520" progId="Equation.DSMT4">
                  <p:embed/>
                  <p:pic>
                    <p:nvPicPr>
                      <p:cNvPr id="0" name=""/>
                      <p:cNvPicPr/>
                      <p:nvPr/>
                    </p:nvPicPr>
                    <p:blipFill>
                      <a:blip r:embed="rId7"/>
                      <a:stretch>
                        <a:fillRect/>
                      </a:stretch>
                    </p:blipFill>
                    <p:spPr>
                      <a:xfrm>
                        <a:off x="1014180" y="5581195"/>
                        <a:ext cx="3556000" cy="1028700"/>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2D9C029E-3C35-5001-B5B0-14C5B60F335A}"/>
              </a:ext>
            </a:extLst>
          </p:cNvPr>
          <p:cNvSpPr txBox="1"/>
          <p:nvPr/>
        </p:nvSpPr>
        <p:spPr>
          <a:xfrm>
            <a:off x="7089321" y="5985865"/>
            <a:ext cx="558166" cy="307777"/>
          </a:xfrm>
          <a:prstGeom prst="rect">
            <a:avLst/>
          </a:prstGeom>
          <a:noFill/>
        </p:spPr>
        <p:txBody>
          <a:bodyPr wrap="none" rtlCol="0" anchor="t">
            <a:spAutoFit/>
          </a:bodyPr>
          <a:lstStyle/>
          <a:p>
            <a:r>
              <a:rPr lang="en-US" altLang="zh-CN" sz="1400">
                <a:latin typeface="+mn-ea"/>
              </a:rPr>
              <a:t>(3.9)</a:t>
            </a:r>
          </a:p>
        </p:txBody>
      </p:sp>
      <p:sp>
        <p:nvSpPr>
          <p:cNvPr id="22" name="文本框 21">
            <a:extLst>
              <a:ext uri="{FF2B5EF4-FFF2-40B4-BE49-F238E27FC236}">
                <a16:creationId xmlns:a16="http://schemas.microsoft.com/office/drawing/2014/main" id="{9FF6C4E6-6129-00E2-1C99-FA779792C494}"/>
              </a:ext>
            </a:extLst>
          </p:cNvPr>
          <p:cNvSpPr txBox="1"/>
          <p:nvPr/>
        </p:nvSpPr>
        <p:spPr>
          <a:xfrm>
            <a:off x="9160282" y="5932983"/>
            <a:ext cx="663964" cy="307777"/>
          </a:xfrm>
          <a:prstGeom prst="rect">
            <a:avLst/>
          </a:prstGeom>
          <a:noFill/>
        </p:spPr>
        <p:txBody>
          <a:bodyPr wrap="none" rtlCol="0" anchor="t">
            <a:spAutoFit/>
          </a:bodyPr>
          <a:lstStyle/>
          <a:p>
            <a:r>
              <a:rPr lang="en-US" altLang="zh-CN" sz="1400">
                <a:latin typeface="+mn-ea"/>
              </a:rPr>
              <a:t>(3.10)</a:t>
            </a:r>
          </a:p>
        </p:txBody>
      </p:sp>
      <p:pic>
        <p:nvPicPr>
          <p:cNvPr id="2" name="图片 1">
            <a:extLst>
              <a:ext uri="{FF2B5EF4-FFF2-40B4-BE49-F238E27FC236}">
                <a16:creationId xmlns:a16="http://schemas.microsoft.com/office/drawing/2014/main" id="{F228D9A0-6858-2922-6F44-7D3D749965DB}"/>
              </a:ext>
            </a:extLst>
          </p:cNvPr>
          <p:cNvPicPr>
            <a:picLocks noChangeAspect="1"/>
          </p:cNvPicPr>
          <p:nvPr/>
        </p:nvPicPr>
        <p:blipFill>
          <a:blip r:embed="rId8"/>
          <a:stretch>
            <a:fillRect/>
          </a:stretch>
        </p:blipFill>
        <p:spPr>
          <a:xfrm>
            <a:off x="4809370" y="2368964"/>
            <a:ext cx="7105506" cy="2635213"/>
          </a:xfrm>
          <a:prstGeom prst="rect">
            <a:avLst/>
          </a:prstGeom>
        </p:spPr>
      </p:pic>
    </p:spTree>
    <p:extLst>
      <p:ext uri="{BB962C8B-B14F-4D97-AF65-F5344CB8AC3E}">
        <p14:creationId xmlns:p14="http://schemas.microsoft.com/office/powerpoint/2010/main" val="1821892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攻击层网络</a:t>
            </a:r>
            <a:endParaRPr lang="zh-CN" altLang="en-US" sz="2400" b="1" dirty="0">
              <a:solidFill>
                <a:schemeClr val="bg1"/>
              </a:solidFill>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sp>
        <p:nvSpPr>
          <p:cNvPr id="4" name="矩形 3">
            <a:extLst>
              <a:ext uri="{FF2B5EF4-FFF2-40B4-BE49-F238E27FC236}">
                <a16:creationId xmlns:a16="http://schemas.microsoft.com/office/drawing/2014/main" id="{D6F17FFF-BA62-7CB7-D150-7D462C2C1B29}"/>
              </a:ext>
            </a:extLst>
          </p:cNvPr>
          <p:cNvSpPr/>
          <p:nvPr/>
        </p:nvSpPr>
        <p:spPr>
          <a:xfrm>
            <a:off x="2101215" y="5588635"/>
            <a:ext cx="8489620" cy="787523"/>
          </a:xfrm>
          <a:prstGeom prst="rect">
            <a:avLst/>
          </a:prstGeom>
        </p:spPr>
        <p:txBody>
          <a:bodyPr wrap="square">
            <a:spAutoFit/>
          </a:bodyPr>
          <a:lstStyle/>
          <a:p>
            <a:pPr indent="0" eaLnBrk="1" hangingPunct="1">
              <a:lnSpc>
                <a:spcPct val="150000"/>
              </a:lnSpc>
              <a:buFont typeface="Arial" panose="020B0604020202020204" pitchFamily="34" charset="0"/>
              <a:buNone/>
            </a:pPr>
            <a:r>
              <a:rPr lang="zh-CN" altLang="en-US" sz="1600" b="1" spc="100" dirty="0">
                <a:latin typeface="+mn-ea"/>
                <a:cs typeface="+mn-ea"/>
                <a:sym typeface="+mn-ea"/>
              </a:rPr>
              <a:t>攻击网络</a:t>
            </a:r>
            <a:r>
              <a:rPr lang="zh-CN" altLang="en-US" sz="1600" spc="100" dirty="0">
                <a:latin typeface="+mn-ea"/>
                <a:cs typeface="+mn-ea"/>
                <a:sym typeface="+mn-ea"/>
              </a:rPr>
              <a:t>：</a:t>
            </a:r>
            <a:r>
              <a:rPr lang="zh-CN" altLang="en-US" sz="1600" dirty="0">
                <a:latin typeface="+mn-ea"/>
                <a:sym typeface="微软雅黑" panose="020B0503020204020204" charset="-122"/>
              </a:rPr>
              <a:t>对含水印图像添加不同强度以及不同类型的攻击，让神经网络学习噪声图与含水印图的像素分布相关性，以此提取鲁棒的水印。</a:t>
            </a:r>
            <a:endParaRPr lang="zh-CN" altLang="en-US" sz="1600" spc="100" dirty="0">
              <a:latin typeface="+mn-ea"/>
              <a:cs typeface="+mn-ea"/>
              <a:sym typeface="+mn-ea"/>
            </a:endParaRPr>
          </a:p>
        </p:txBody>
      </p:sp>
      <p:sp>
        <p:nvSpPr>
          <p:cNvPr id="6" name="文本框 5">
            <a:extLst>
              <a:ext uri="{FF2B5EF4-FFF2-40B4-BE49-F238E27FC236}">
                <a16:creationId xmlns:a16="http://schemas.microsoft.com/office/drawing/2014/main" id="{70219518-90BF-291C-DF79-C52BA8A0C176}"/>
              </a:ext>
            </a:extLst>
          </p:cNvPr>
          <p:cNvSpPr txBox="1"/>
          <p:nvPr/>
        </p:nvSpPr>
        <p:spPr>
          <a:xfrm>
            <a:off x="4891433" y="5266905"/>
            <a:ext cx="2409134"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3-18  8</a:t>
            </a:r>
            <a:r>
              <a:rPr lang="zh-CN" altLang="en-US" sz="1400">
                <a:latin typeface="+mn-ea"/>
                <a:cs typeface="+mn-ea"/>
                <a:sym typeface="微软雅黑" panose="020B0503020204020204" charset="-122"/>
              </a:rPr>
              <a:t>种图像攻击说明图</a:t>
            </a:r>
            <a:endParaRPr lang="zh-CN" altLang="en-US" sz="1400" dirty="0">
              <a:latin typeface="+mn-ea"/>
              <a:cs typeface="+mn-ea"/>
              <a:sym typeface="微软雅黑" panose="020B0503020204020204" charset="-122"/>
            </a:endParaRPr>
          </a:p>
        </p:txBody>
      </p:sp>
      <p:pic>
        <p:nvPicPr>
          <p:cNvPr id="8" name="图片 7">
            <a:extLst>
              <a:ext uri="{FF2B5EF4-FFF2-40B4-BE49-F238E27FC236}">
                <a16:creationId xmlns:a16="http://schemas.microsoft.com/office/drawing/2014/main" id="{3E7A6BBA-9825-96EF-02F1-AE34D73C863D}"/>
              </a:ext>
            </a:extLst>
          </p:cNvPr>
          <p:cNvPicPr>
            <a:picLocks noChangeAspect="1"/>
          </p:cNvPicPr>
          <p:nvPr/>
        </p:nvPicPr>
        <p:blipFill>
          <a:blip r:embed="rId2"/>
          <a:stretch>
            <a:fillRect/>
          </a:stretch>
        </p:blipFill>
        <p:spPr>
          <a:xfrm>
            <a:off x="1733561" y="1853416"/>
            <a:ext cx="8724878" cy="3413489"/>
          </a:xfrm>
          <a:prstGeom prst="rect">
            <a:avLst/>
          </a:prstGeom>
        </p:spPr>
      </p:pic>
    </p:spTree>
    <p:extLst>
      <p:ext uri="{BB962C8B-B14F-4D97-AF65-F5344CB8AC3E}">
        <p14:creationId xmlns:p14="http://schemas.microsoft.com/office/powerpoint/2010/main" val="3074994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水印提取网络</a:t>
            </a:r>
            <a:endParaRPr lang="zh-CN" altLang="en-US" sz="2400" b="1" dirty="0">
              <a:solidFill>
                <a:schemeClr val="bg1"/>
              </a:solidFill>
            </a:endParaRPr>
          </a:p>
        </p:txBody>
      </p:sp>
      <p:sp>
        <p:nvSpPr>
          <p:cNvPr id="50" name="文本框 49"/>
          <p:cNvSpPr txBox="1"/>
          <p:nvPr/>
        </p:nvSpPr>
        <p:spPr>
          <a:xfrm>
            <a:off x="7121224" y="5640450"/>
            <a:ext cx="1935469"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3-19  </a:t>
            </a:r>
            <a:r>
              <a:rPr lang="zh-CN" altLang="en-US" sz="1400">
                <a:latin typeface="+mn-ea"/>
                <a:cs typeface="+mn-ea"/>
                <a:sym typeface="微软雅黑" panose="020B0503020204020204" charset="-122"/>
              </a:rPr>
              <a:t>水印提取网络</a:t>
            </a:r>
            <a:endParaRPr lang="zh-CN" altLang="en-US" sz="1400" dirty="0">
              <a:latin typeface="+mn-ea"/>
              <a:cs typeface="+mn-ea"/>
              <a:sym typeface="微软雅黑" panose="020B0503020204020204" charset="-122"/>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sp>
        <p:nvSpPr>
          <p:cNvPr id="9" name="矩形 8">
            <a:extLst>
              <a:ext uri="{FF2B5EF4-FFF2-40B4-BE49-F238E27FC236}">
                <a16:creationId xmlns:a16="http://schemas.microsoft.com/office/drawing/2014/main" id="{DDAFDD73-0091-EFC0-46D6-4B8652C939DD}"/>
              </a:ext>
            </a:extLst>
          </p:cNvPr>
          <p:cNvSpPr/>
          <p:nvPr/>
        </p:nvSpPr>
        <p:spPr>
          <a:xfrm>
            <a:off x="664845" y="1971040"/>
            <a:ext cx="3050540" cy="2911182"/>
          </a:xfrm>
          <a:prstGeom prst="rect">
            <a:avLst/>
          </a:prstGeom>
          <a:ln w="12700" cmpd="sng">
            <a:noFill/>
            <a:prstDash val="sysDot"/>
          </a:ln>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微软雅黑" panose="020B0503020204020204" charset="-122"/>
                <a:ea typeface="微软雅黑" panose="020B0503020204020204" charset="-122"/>
                <a:cs typeface="+mn-ea"/>
                <a:sym typeface="+mn-ea"/>
              </a:rPr>
              <a:t>算法要点</a:t>
            </a: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水印提取网络相当于水印嵌入网络的逆过程；</a:t>
            </a:r>
            <a:endParaRPr lang="en-US" altLang="zh-CN" sz="1600" spc="10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其中高频信息提取的特征要进行下采样；</a:t>
            </a:r>
            <a:endParaRPr lang="en-US" altLang="zh-CN" sz="1600" spc="10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提取的水印信息根据输入图像的不同有两种；</a:t>
            </a:r>
            <a:endParaRPr lang="zh-CN" altLang="en-US" sz="1600" spc="100" dirty="0">
              <a:latin typeface="微软雅黑" panose="020B0503020204020204" charset="-122"/>
              <a:ea typeface="微软雅黑" panose="020B0503020204020204" charset="-122"/>
              <a:cs typeface="+mn-ea"/>
              <a:sym typeface="+mn-ea"/>
            </a:endParaRPr>
          </a:p>
        </p:txBody>
      </p:sp>
      <p:pic>
        <p:nvPicPr>
          <p:cNvPr id="2" name="图片 1">
            <a:extLst>
              <a:ext uri="{FF2B5EF4-FFF2-40B4-BE49-F238E27FC236}">
                <a16:creationId xmlns:a16="http://schemas.microsoft.com/office/drawing/2014/main" id="{66C6EDE7-864C-22C4-CDA5-09BA5D8D9DE3}"/>
              </a:ext>
            </a:extLst>
          </p:cNvPr>
          <p:cNvPicPr>
            <a:picLocks noChangeAspect="1"/>
          </p:cNvPicPr>
          <p:nvPr/>
        </p:nvPicPr>
        <p:blipFill>
          <a:blip r:embed="rId2"/>
          <a:stretch>
            <a:fillRect/>
          </a:stretch>
        </p:blipFill>
        <p:spPr>
          <a:xfrm>
            <a:off x="4110446" y="2644994"/>
            <a:ext cx="7860031" cy="2990177"/>
          </a:xfrm>
          <a:prstGeom prst="rect">
            <a:avLst/>
          </a:prstGeom>
        </p:spPr>
      </p:pic>
    </p:spTree>
    <p:extLst>
      <p:ext uri="{BB962C8B-B14F-4D97-AF65-F5344CB8AC3E}">
        <p14:creationId xmlns:p14="http://schemas.microsoft.com/office/powerpoint/2010/main" val="4005844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图像恢复</a:t>
            </a:r>
            <a:endParaRPr lang="zh-CN" altLang="en-US" sz="2400" b="1" dirty="0">
              <a:solidFill>
                <a:schemeClr val="bg1"/>
              </a:solidFill>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sp>
        <p:nvSpPr>
          <p:cNvPr id="4" name="矩形 3">
            <a:extLst>
              <a:ext uri="{FF2B5EF4-FFF2-40B4-BE49-F238E27FC236}">
                <a16:creationId xmlns:a16="http://schemas.microsoft.com/office/drawing/2014/main" id="{8EF9FBDB-80CF-0DD0-7A68-2913A3C3670E}"/>
              </a:ext>
            </a:extLst>
          </p:cNvPr>
          <p:cNvSpPr/>
          <p:nvPr/>
        </p:nvSpPr>
        <p:spPr>
          <a:xfrm>
            <a:off x="664845" y="1971040"/>
            <a:ext cx="3558812" cy="4019177"/>
          </a:xfrm>
          <a:prstGeom prst="rect">
            <a:avLst/>
          </a:prstGeom>
          <a:ln w="12700" cmpd="sng">
            <a:noFill/>
            <a:prstDash val="sysDot"/>
          </a:ln>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dirty="0">
                <a:latin typeface="微软雅黑" panose="020B0503020204020204" charset="-122"/>
                <a:ea typeface="微软雅黑" panose="020B0503020204020204" charset="-122"/>
                <a:cs typeface="+mn-ea"/>
                <a:sym typeface="+mn-ea"/>
              </a:rPr>
              <a:t>算法要点</a:t>
            </a: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首先根据判别器判断输入图像是否含有水印信息；</a:t>
            </a:r>
            <a:endParaRPr lang="en-US" altLang="zh-CN" sz="1600" spc="10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如果含有水印则进行可逆信息的提取，同时验证提取的</a:t>
            </a:r>
            <a:r>
              <a:rPr lang="en-US" altLang="zh-CN" sz="1600" spc="100">
                <a:latin typeface="微软雅黑" panose="020B0503020204020204" charset="-122"/>
                <a:ea typeface="微软雅黑" panose="020B0503020204020204" charset="-122"/>
                <a:cs typeface="+mn-ea"/>
                <a:sym typeface="+mn-ea"/>
              </a:rPr>
              <a:t>Hash</a:t>
            </a:r>
            <a:r>
              <a:rPr lang="zh-CN" altLang="en-US" sz="1600" spc="100">
                <a:latin typeface="微软雅黑" panose="020B0503020204020204" charset="-122"/>
                <a:ea typeface="微软雅黑" panose="020B0503020204020204" charset="-122"/>
                <a:cs typeface="+mn-ea"/>
                <a:sym typeface="+mn-ea"/>
              </a:rPr>
              <a:t>值是否一直判断图像是否遭受攻击；</a:t>
            </a:r>
            <a:endParaRPr lang="en-US" altLang="zh-CN" sz="1600" spc="100">
              <a:latin typeface="微软雅黑" panose="020B0503020204020204" charset="-122"/>
              <a:ea typeface="微软雅黑" panose="020B0503020204020204" charset="-122"/>
              <a:cs typeface="+mn-ea"/>
              <a:sym typeface="+mn-ea"/>
            </a:endParaRPr>
          </a:p>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如果</a:t>
            </a:r>
            <a:r>
              <a:rPr lang="zh-CN" altLang="en-US" sz="1600" spc="100">
                <a:solidFill>
                  <a:srgbClr val="FF0000"/>
                </a:solidFill>
                <a:latin typeface="微软雅黑" panose="020B0503020204020204" charset="-122"/>
                <a:ea typeface="微软雅黑" panose="020B0503020204020204" charset="-122"/>
                <a:cs typeface="+mn-ea"/>
                <a:sym typeface="+mn-ea"/>
              </a:rPr>
              <a:t>遭受攻击</a:t>
            </a:r>
            <a:r>
              <a:rPr lang="zh-CN" altLang="en-US" sz="1600" spc="100">
                <a:latin typeface="微软雅黑" panose="020B0503020204020204" charset="-122"/>
                <a:ea typeface="微软雅黑" panose="020B0503020204020204" charset="-122"/>
                <a:cs typeface="+mn-ea"/>
                <a:sym typeface="+mn-ea"/>
              </a:rPr>
              <a:t>将提取的水印进行版权验证，如果</a:t>
            </a:r>
            <a:r>
              <a:rPr lang="zh-CN" altLang="en-US" sz="1600" spc="100">
                <a:solidFill>
                  <a:srgbClr val="FF0000"/>
                </a:solidFill>
                <a:latin typeface="微软雅黑" panose="020B0503020204020204" charset="-122"/>
                <a:ea typeface="微软雅黑" panose="020B0503020204020204" charset="-122"/>
                <a:cs typeface="+mn-ea"/>
                <a:sym typeface="+mn-ea"/>
              </a:rPr>
              <a:t>未遭受攻击</a:t>
            </a:r>
            <a:r>
              <a:rPr lang="zh-CN" altLang="en-US" sz="1600" spc="100">
                <a:latin typeface="微软雅黑" panose="020B0503020204020204" charset="-122"/>
                <a:ea typeface="微软雅黑" panose="020B0503020204020204" charset="-122"/>
                <a:cs typeface="+mn-ea"/>
                <a:sym typeface="+mn-ea"/>
              </a:rPr>
              <a:t>，则进行无损的图像恢复。</a:t>
            </a:r>
            <a:endParaRPr lang="zh-CN" altLang="en-US" sz="1600" spc="100" dirty="0">
              <a:latin typeface="微软雅黑" panose="020B0503020204020204" charset="-122"/>
              <a:ea typeface="微软雅黑" panose="020B0503020204020204" charset="-122"/>
              <a:cs typeface="+mn-ea"/>
              <a:sym typeface="+mn-ea"/>
            </a:endParaRPr>
          </a:p>
        </p:txBody>
      </p:sp>
      <p:sp>
        <p:nvSpPr>
          <p:cNvPr id="6" name="文本框 5">
            <a:extLst>
              <a:ext uri="{FF2B5EF4-FFF2-40B4-BE49-F238E27FC236}">
                <a16:creationId xmlns:a16="http://schemas.microsoft.com/office/drawing/2014/main" id="{BD3DF35C-8505-DF39-D8A8-902E5B3EA702}"/>
              </a:ext>
            </a:extLst>
          </p:cNvPr>
          <p:cNvSpPr txBox="1"/>
          <p:nvPr/>
        </p:nvSpPr>
        <p:spPr>
          <a:xfrm>
            <a:off x="6485498" y="5742396"/>
            <a:ext cx="2135988"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3-20  </a:t>
            </a:r>
            <a:r>
              <a:rPr lang="zh-CN" altLang="en-US" sz="1400">
                <a:latin typeface="+mn-ea"/>
                <a:cs typeface="+mn-ea"/>
                <a:sym typeface="微软雅黑" panose="020B0503020204020204" charset="-122"/>
              </a:rPr>
              <a:t>图像恢复流程图</a:t>
            </a:r>
            <a:endParaRPr lang="zh-CN" altLang="en-US" sz="1400" dirty="0">
              <a:latin typeface="+mn-ea"/>
              <a:cs typeface="+mn-ea"/>
              <a:sym typeface="微软雅黑" panose="020B0503020204020204" charset="-122"/>
            </a:endParaRPr>
          </a:p>
        </p:txBody>
      </p:sp>
      <p:pic>
        <p:nvPicPr>
          <p:cNvPr id="7" name="图片 6">
            <a:extLst>
              <a:ext uri="{FF2B5EF4-FFF2-40B4-BE49-F238E27FC236}">
                <a16:creationId xmlns:a16="http://schemas.microsoft.com/office/drawing/2014/main" id="{A2A7A5DE-2610-A39D-17EE-C847D9D5CD6A}"/>
              </a:ext>
            </a:extLst>
          </p:cNvPr>
          <p:cNvPicPr>
            <a:picLocks noChangeAspect="1"/>
          </p:cNvPicPr>
          <p:nvPr/>
        </p:nvPicPr>
        <p:blipFill>
          <a:blip r:embed="rId2"/>
          <a:stretch>
            <a:fillRect/>
          </a:stretch>
        </p:blipFill>
        <p:spPr>
          <a:xfrm>
            <a:off x="5238772" y="1943604"/>
            <a:ext cx="4629440" cy="3840158"/>
          </a:xfrm>
          <a:prstGeom prst="rect">
            <a:avLst/>
          </a:prstGeom>
        </p:spPr>
      </p:pic>
    </p:spTree>
    <p:extLst>
      <p:ext uri="{BB962C8B-B14F-4D97-AF65-F5344CB8AC3E}">
        <p14:creationId xmlns:p14="http://schemas.microsoft.com/office/powerpoint/2010/main" val="3237432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训练过程</a:t>
            </a:r>
            <a:endParaRPr lang="zh-CN" altLang="en-US" sz="2400" b="1" dirty="0">
              <a:solidFill>
                <a:schemeClr val="bg1"/>
              </a:solidFill>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A0ED8194-6FCB-B7B0-ECBC-749AA906CCE9}"/>
                  </a:ext>
                </a:extLst>
              </p:cNvPr>
              <p:cNvGraphicFramePr>
                <a:graphicFrameLocks noGrp="1"/>
              </p:cNvGraphicFramePr>
              <p:nvPr>
                <p:extLst>
                  <p:ext uri="{D42A27DB-BD31-4B8C-83A1-F6EECF244321}">
                    <p14:modId xmlns:p14="http://schemas.microsoft.com/office/powerpoint/2010/main" val="3774471366"/>
                  </p:ext>
                </p:extLst>
              </p:nvPr>
            </p:nvGraphicFramePr>
            <p:xfrm>
              <a:off x="961766" y="2065546"/>
              <a:ext cx="5843749" cy="3107343"/>
            </p:xfrm>
            <a:graphic>
              <a:graphicData uri="http://schemas.openxmlformats.org/drawingml/2006/table">
                <a:tbl>
                  <a:tblPr firstRow="1" firstCol="1" bandRow="1">
                    <a:tableStyleId>{C083E6E3-FA7D-4D7B-A595-EF9225AFEA82}</a:tableStyleId>
                  </a:tblPr>
                  <a:tblGrid>
                    <a:gridCol w="5843749">
                      <a:extLst>
                        <a:ext uri="{9D8B030D-6E8A-4147-A177-3AD203B41FA5}">
                          <a16:colId xmlns:a16="http://schemas.microsoft.com/office/drawing/2014/main" val="1575476427"/>
                        </a:ext>
                      </a:extLst>
                    </a:gridCol>
                  </a:tblGrid>
                  <a:tr h="282353">
                    <a:tc>
                      <a:txBody>
                        <a:bodyPr/>
                        <a:lstStyle/>
                        <a:p>
                          <a:pPr indent="127000" algn="just">
                            <a:lnSpc>
                              <a:spcPct val="150000"/>
                            </a:lnSpc>
                          </a:pPr>
                          <a:r>
                            <a:rPr lang="zh-CN" sz="1200" b="1" kern="100">
                              <a:effectLst/>
                            </a:rPr>
                            <a:t>算法</a:t>
                          </a:r>
                          <a:r>
                            <a:rPr lang="en-US" sz="1200" b="1" kern="100">
                              <a:effectLst/>
                            </a:rPr>
                            <a:t>1</a:t>
                          </a:r>
                          <a:r>
                            <a:rPr lang="zh-CN" sz="1200" b="1" kern="100">
                              <a:effectLst/>
                            </a:rPr>
                            <a:t>：基于深度学习的两阶段可逆鲁棒水印</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416288"/>
                      </a:ext>
                    </a:extLst>
                  </a:tr>
                  <a:tr h="282353">
                    <a:tc>
                      <a:txBody>
                        <a:bodyPr/>
                        <a:lstStyle/>
                        <a:p>
                          <a:pPr indent="127000" algn="just">
                            <a:lnSpc>
                              <a:spcPct val="150000"/>
                            </a:lnSpc>
                          </a:pPr>
                          <a:r>
                            <a:rPr lang="zh-CN" sz="1200" b="1" kern="100">
                              <a:effectLst/>
                              <a:latin typeface="Times New Roman" panose="02020603050405020304" pitchFamily="18" charset="0"/>
                              <a:cs typeface="Times New Roman" panose="02020603050405020304" pitchFamily="18" charset="0"/>
                            </a:rPr>
                            <a:t>程序</a:t>
                          </a:r>
                          <a:r>
                            <a:rPr lang="en-US" sz="1200" b="1" kern="100">
                              <a:effectLst/>
                              <a:latin typeface="Times New Roman" panose="02020603050405020304" pitchFamily="18" charset="0"/>
                              <a:cs typeface="Times New Roman" panose="02020603050405020304" pitchFamily="18" charset="0"/>
                            </a:rPr>
                            <a:t>1 </a:t>
                          </a:r>
                          <a:r>
                            <a:rPr lang="zh-CN" sz="1200" b="1" kern="100">
                              <a:effectLst/>
                              <a:latin typeface="Times New Roman" panose="02020603050405020304" pitchFamily="18" charset="0"/>
                              <a:cs typeface="Times New Roman" panose="02020603050405020304" pitchFamily="18" charset="0"/>
                            </a:rPr>
                            <a:t>训练水印嵌入网络</a:t>
                          </a:r>
                          <a14:m>
                            <m:oMath xmlns:m="http://schemas.openxmlformats.org/officeDocument/2006/math">
                              <m:sSub>
                                <m:sSubPr>
                                  <m:ctrlPr>
                                    <a:rPr lang="zh-CN" sz="1200" b="1" i="1" kern="100">
                                      <a:effectLst/>
                                      <a:latin typeface="Cambria Math" panose="02040503050406030204" pitchFamily="18" charset="0"/>
                                    </a:rPr>
                                  </m:ctrlPr>
                                </m:sSubPr>
                                <m:e>
                                  <m:r>
                                    <a:rPr lang="en-US" sz="1200" b="1" i="1" kern="100">
                                      <a:effectLst/>
                                      <a:latin typeface="Cambria Math" panose="02040503050406030204" pitchFamily="18" charset="0"/>
                                    </a:rPr>
                                    <m:t>𝑵</m:t>
                                  </m:r>
                                </m:e>
                                <m:sub>
                                  <m:r>
                                    <a:rPr lang="en-US" sz="1200" b="1" i="1" kern="100">
                                      <a:effectLst/>
                                      <a:latin typeface="Cambria Math" panose="02040503050406030204" pitchFamily="18" charset="0"/>
                                    </a:rPr>
                                    <m:t>𝒆𝒏𝒄</m:t>
                                  </m:r>
                                </m:sub>
                              </m:sSub>
                            </m:oMath>
                          </a14:m>
                          <a:r>
                            <a:rPr lang="zh-CN" sz="1200" b="1" kern="100">
                              <a:effectLst/>
                              <a:latin typeface="Times New Roman" panose="02020603050405020304" pitchFamily="18" charset="0"/>
                              <a:cs typeface="Times New Roman" panose="02020603050405020304" pitchFamily="18" charset="0"/>
                            </a:rPr>
                            <a:t>，水印提取网络</a:t>
                          </a:r>
                          <a14:m>
                            <m:oMath xmlns:m="http://schemas.openxmlformats.org/officeDocument/2006/math">
                              <m:sSub>
                                <m:sSubPr>
                                  <m:ctrlPr>
                                    <a:rPr lang="zh-CN" sz="1200" b="1" i="1" kern="100">
                                      <a:effectLst/>
                                      <a:latin typeface="Cambria Math" panose="02040503050406030204" pitchFamily="18" charset="0"/>
                                    </a:rPr>
                                  </m:ctrlPr>
                                </m:sSubPr>
                                <m:e>
                                  <m:r>
                                    <a:rPr lang="en-US" sz="1200" b="1" i="1" kern="100">
                                      <a:effectLst/>
                                      <a:latin typeface="Cambria Math" panose="02040503050406030204" pitchFamily="18" charset="0"/>
                                    </a:rPr>
                                    <m:t>𝑵</m:t>
                                  </m:r>
                                </m:e>
                                <m:sub>
                                  <m:r>
                                    <a:rPr lang="en-US" sz="1200" b="1" i="1" kern="100">
                                      <a:effectLst/>
                                      <a:latin typeface="Cambria Math" panose="02040503050406030204" pitchFamily="18" charset="0"/>
                                    </a:rPr>
                                    <m:t>𝒅𝒆𝒄</m:t>
                                  </m:r>
                                </m:sub>
                              </m:sSub>
                            </m:oMath>
                          </a14:m>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626701"/>
                      </a:ext>
                    </a:extLst>
                  </a:tr>
                  <a:tr h="282353">
                    <a:tc>
                      <a:txBody>
                        <a:bodyPr/>
                        <a:lstStyle/>
                        <a:p>
                          <a:pPr indent="127000" algn="just">
                            <a:lnSpc>
                              <a:spcPct val="150000"/>
                            </a:lnSpc>
                          </a:pPr>
                          <a:r>
                            <a:rPr lang="zh-CN" sz="1200" b="0" kern="100">
                              <a:effectLst/>
                              <a:latin typeface="Times New Roman" panose="02020603050405020304" pitchFamily="18" charset="0"/>
                              <a:cs typeface="Times New Roman" panose="02020603050405020304" pitchFamily="18" charset="0"/>
                            </a:rPr>
                            <a:t>输入：原始水印</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W</m:t>
                                  </m:r>
                                </m:e>
                                <m:sub>
                                  <m:r>
                                    <m:rPr>
                                      <m:sty m:val="p"/>
                                    </m:rPr>
                                    <a:rPr lang="en-US" sz="1200" b="0" i="1" kern="100">
                                      <a:effectLst/>
                                      <a:latin typeface="Cambria Math" panose="02040503050406030204" pitchFamily="18" charset="0"/>
                                    </a:rPr>
                                    <m:t>o</m:t>
                                  </m:r>
                                </m:sub>
                              </m:sSub>
                            </m:oMath>
                          </a14:m>
                          <a:r>
                            <a:rPr lang="zh-CN" sz="1200" b="0" kern="100">
                              <a:effectLst/>
                              <a:latin typeface="Times New Roman" panose="02020603050405020304" pitchFamily="18" charset="0"/>
                              <a:cs typeface="Times New Roman" panose="02020603050405020304" pitchFamily="18" charset="0"/>
                            </a:rPr>
                            <a:t>，原始</a:t>
                          </a:r>
                          <a:r>
                            <a:rPr lang="en-US" sz="1200" b="0" kern="100">
                              <a:effectLst/>
                              <a:latin typeface="Times New Roman" panose="02020603050405020304" pitchFamily="18" charset="0"/>
                              <a:cs typeface="Times New Roman" panose="02020603050405020304" pitchFamily="18" charset="0"/>
                            </a:rPr>
                            <a:t>DWI</a:t>
                          </a:r>
                          <a:r>
                            <a:rPr lang="zh-CN" sz="1200" b="0" kern="100">
                              <a:effectLst/>
                              <a:latin typeface="Times New Roman" panose="02020603050405020304" pitchFamily="18" charset="0"/>
                              <a:cs typeface="Times New Roman" panose="02020603050405020304" pitchFamily="18" charset="0"/>
                            </a:rPr>
                            <a:t>图像</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o</m:t>
                                  </m:r>
                                </m:sub>
                              </m:sSub>
                            </m:oMath>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81787393"/>
                      </a:ext>
                    </a:extLst>
                  </a:tr>
                  <a:tr h="282718">
                    <a:tc>
                      <a:txBody>
                        <a:bodyPr/>
                        <a:lstStyle/>
                        <a:p>
                          <a:pPr indent="127000" algn="just">
                            <a:lnSpc>
                              <a:spcPct val="150000"/>
                            </a:lnSpc>
                          </a:pPr>
                          <a:r>
                            <a:rPr lang="zh-CN" sz="1200" b="0" kern="100">
                              <a:effectLst/>
                              <a:latin typeface="Times New Roman" panose="02020603050405020304" pitchFamily="18" charset="0"/>
                              <a:cs typeface="Times New Roman" panose="02020603050405020304" pitchFamily="18" charset="0"/>
                            </a:rPr>
                            <a:t>输出：训练好的水印嵌入网络</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enc</m:t>
                                  </m:r>
                                </m:sub>
                              </m:sSub>
                            </m:oMath>
                          </a14:m>
                          <a:r>
                            <a:rPr lang="zh-CN" sz="1200" b="0" kern="100">
                              <a:effectLst/>
                              <a:latin typeface="Times New Roman" panose="02020603050405020304" pitchFamily="18" charset="0"/>
                              <a:cs typeface="Times New Roman" panose="02020603050405020304" pitchFamily="18" charset="0"/>
                            </a:rPr>
                            <a:t>、训练好的水印提取网络</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dec</m:t>
                                  </m:r>
                                </m:sub>
                              </m:sSub>
                            </m:oMath>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2385879"/>
                      </a:ext>
                    </a:extLst>
                  </a:tr>
                  <a:tr h="282718">
                    <a:tc>
                      <a:txBody>
                        <a:bodyPr/>
                        <a:lstStyle/>
                        <a:p>
                          <a:pPr indent="127000" algn="just">
                            <a:lnSpc>
                              <a:spcPct val="150000"/>
                            </a:lnSpc>
                          </a:pPr>
                          <a:r>
                            <a:rPr lang="zh-CN" sz="1200" b="0" kern="100">
                              <a:effectLst/>
                              <a:latin typeface="Times New Roman" panose="02020603050405020304" pitchFamily="18" charset="0"/>
                              <a:cs typeface="Times New Roman" panose="02020603050405020304" pitchFamily="18" charset="0"/>
                            </a:rPr>
                            <a:t>所需模型：水印嵌入网络</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enc</m:t>
                                  </m:r>
                                </m:sub>
                              </m:sSub>
                            </m:oMath>
                          </a14:m>
                          <a:r>
                            <a:rPr lang="zh-CN" sz="1200" b="0" kern="100">
                              <a:effectLst/>
                              <a:latin typeface="Times New Roman" panose="02020603050405020304" pitchFamily="18" charset="0"/>
                              <a:cs typeface="Times New Roman" panose="02020603050405020304" pitchFamily="18" charset="0"/>
                            </a:rPr>
                            <a:t>，攻击网络</a:t>
                          </a:r>
                          <a14:m>
                            <m:oMath xmlns:m="http://schemas.openxmlformats.org/officeDocument/2006/math">
                              <m:r>
                                <m:rPr>
                                  <m:sty m:val="p"/>
                                </m:rPr>
                                <a:rPr lang="en-US" sz="1200" b="0" i="1" kern="100">
                                  <a:effectLst/>
                                  <a:latin typeface="Cambria Math" panose="02040503050406030204" pitchFamily="18" charset="0"/>
                                </a:rPr>
                                <m:t>Att</m:t>
                              </m:r>
                            </m:oMath>
                          </a14:m>
                          <a:r>
                            <a:rPr lang="zh-CN" sz="1200" b="0" kern="100">
                              <a:effectLst/>
                              <a:latin typeface="Times New Roman" panose="02020603050405020304" pitchFamily="18" charset="0"/>
                              <a:cs typeface="Times New Roman" panose="02020603050405020304" pitchFamily="18" charset="0"/>
                            </a:rPr>
                            <a:t>，水印提取网络</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dec</m:t>
                                  </m:r>
                                </m:sub>
                              </m:sSub>
                            </m:oMath>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5018200"/>
                      </a:ext>
                    </a:extLst>
                  </a:tr>
                  <a:tr h="282353">
                    <a:tc>
                      <a:txBody>
                        <a:bodyPr/>
                        <a:lstStyle/>
                        <a:p>
                          <a:pPr indent="306070" algn="just">
                            <a:lnSpc>
                              <a:spcPct val="150000"/>
                            </a:lnSpc>
                          </a:pPr>
                          <a:r>
                            <a:rPr lang="en-US" sz="1200" b="0" kern="100">
                              <a:effectLst/>
                              <a:latin typeface="Times New Roman" panose="02020603050405020304" pitchFamily="18" charset="0"/>
                              <a:cs typeface="Times New Roman" panose="02020603050405020304" pitchFamily="18" charset="0"/>
                            </a:rPr>
                            <a:t>While epoch&lt;max_epochs</a:t>
                          </a:r>
                          <a:r>
                            <a:rPr lang="zh-CN" sz="1200" b="0" kern="100">
                              <a:effectLst/>
                              <a:latin typeface="Times New Roman" panose="02020603050405020304" pitchFamily="18" charset="0"/>
                              <a:cs typeface="Times New Roman" panose="02020603050405020304" pitchFamily="18" charset="0"/>
                            </a:rPr>
                            <a:t>：</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00554613"/>
                      </a:ext>
                    </a:extLst>
                  </a:tr>
                  <a:tr h="282353">
                    <a:tc>
                      <a:txBody>
                        <a:bodyPr/>
                        <a:lstStyle/>
                        <a:p>
                          <a:pPr indent="583565" algn="just">
                            <a:lnSpc>
                              <a:spcPct val="150000"/>
                            </a:lnSpc>
                          </a:pPr>
                          <a:r>
                            <a:rPr lang="zh-CN" sz="1200" b="0" kern="100">
                              <a:effectLst/>
                              <a:latin typeface="Times New Roman" panose="02020603050405020304" pitchFamily="18" charset="0"/>
                              <a:cs typeface="Times New Roman" panose="02020603050405020304" pitchFamily="18" charset="0"/>
                            </a:rPr>
                            <a:t>计算鲁棒水印嵌入的</a:t>
                          </a:r>
                          <a:r>
                            <a:rPr lang="en-US" sz="1200" b="0" kern="100">
                              <a:effectLst/>
                              <a:latin typeface="Times New Roman" panose="02020603050405020304" pitchFamily="18" charset="0"/>
                              <a:cs typeface="Times New Roman" panose="02020603050405020304" pitchFamily="18" charset="0"/>
                            </a:rPr>
                            <a:t>DWI</a:t>
                          </a:r>
                          <a:r>
                            <a:rPr lang="zh-CN" sz="1200" b="0" kern="100">
                              <a:effectLst/>
                              <a:latin typeface="Times New Roman" panose="02020603050405020304" pitchFamily="18" charset="0"/>
                              <a:cs typeface="Times New Roman" panose="02020603050405020304" pitchFamily="18" charset="0"/>
                            </a:rPr>
                            <a:t>图像</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e</m:t>
                                  </m:r>
                                </m:sub>
                              </m:sSub>
                            </m:oMath>
                          </a14:m>
                          <a:r>
                            <a:rPr lang="en-US" sz="1200" b="0" kern="10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enc</m:t>
                                  </m:r>
                                </m:sub>
                              </m:sSub>
                            </m:oMath>
                          </a14:m>
                          <a:r>
                            <a:rPr lang="en-US" sz="1200" b="0" kern="100">
                              <a:effectLst/>
                              <a:latin typeface="Times New Roman" panose="02020603050405020304" pitchFamily="18" charset="0"/>
                              <a:cs typeface="Times New Roman" panose="02020603050405020304" pitchFamily="18" charset="0"/>
                            </a:rPr>
                            <a:t>(</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o</m:t>
                                  </m:r>
                                </m:sub>
                              </m:sSub>
                            </m:oMath>
                          </a14:m>
                          <a:r>
                            <a:rPr lang="en-US" sz="1200" b="0" kern="100">
                              <a:effectLst/>
                              <a:latin typeface="Times New Roman" panose="02020603050405020304" pitchFamily="18" charset="0"/>
                              <a:cs typeface="Times New Roman" panose="02020603050405020304" pitchFamily="18" charset="0"/>
                            </a:rPr>
                            <a:t>)</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2268875"/>
                      </a:ext>
                    </a:extLst>
                  </a:tr>
                  <a:tr h="282353">
                    <a:tc>
                      <a:txBody>
                        <a:bodyPr/>
                        <a:lstStyle/>
                        <a:p>
                          <a:pPr indent="609600" algn="just">
                            <a:lnSpc>
                              <a:spcPct val="150000"/>
                            </a:lnSpc>
                          </a:pPr>
                          <a:r>
                            <a:rPr lang="zh-CN" sz="1200" b="0" kern="100">
                              <a:effectLst/>
                              <a:latin typeface="Times New Roman" panose="02020603050405020304" pitchFamily="18" charset="0"/>
                              <a:cs typeface="Times New Roman" panose="02020603050405020304" pitchFamily="18" charset="0"/>
                            </a:rPr>
                            <a:t>计算失真的</a:t>
                          </a:r>
                          <a:r>
                            <a:rPr lang="en-US" sz="1200" b="0" kern="100">
                              <a:effectLst/>
                              <a:latin typeface="Times New Roman" panose="02020603050405020304" pitchFamily="18" charset="0"/>
                              <a:cs typeface="Times New Roman" panose="02020603050405020304" pitchFamily="18" charset="0"/>
                            </a:rPr>
                            <a:t>DWI</a:t>
                          </a:r>
                          <a:r>
                            <a:rPr lang="zh-CN" sz="1200" b="0" kern="100">
                              <a:effectLst/>
                              <a:latin typeface="Times New Roman" panose="02020603050405020304" pitchFamily="18" charset="0"/>
                              <a:cs typeface="Times New Roman" panose="02020603050405020304" pitchFamily="18" charset="0"/>
                            </a:rPr>
                            <a:t>图像</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a</m:t>
                                  </m:r>
                                </m:sub>
                              </m:sSub>
                            </m:oMath>
                          </a14:m>
                          <a:r>
                            <a:rPr lang="en-US" sz="1200" b="0" kern="100">
                              <a:effectLst/>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1200" b="0" i="1" kern="100">
                                  <a:effectLst/>
                                  <a:latin typeface="Cambria Math" panose="02040503050406030204" pitchFamily="18" charset="0"/>
                                </a:rPr>
                                <m:t>Att</m:t>
                              </m:r>
                            </m:oMath>
                          </a14:m>
                          <a:r>
                            <a:rPr lang="en-US" sz="1200" b="0" kern="10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e</m:t>
                                  </m:r>
                                </m:sub>
                              </m:sSub>
                            </m:oMath>
                          </a14:m>
                          <a:r>
                            <a:rPr lang="en-US" sz="1200" b="0" kern="100">
                              <a:effectLst/>
                              <a:latin typeface="Times New Roman" panose="02020603050405020304" pitchFamily="18" charset="0"/>
                              <a:cs typeface="Times New Roman" panose="02020603050405020304" pitchFamily="18" charset="0"/>
                            </a:rPr>
                            <a:t>)</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0725759"/>
                      </a:ext>
                    </a:extLst>
                  </a:tr>
                  <a:tr h="282353">
                    <a:tc>
                      <a:txBody>
                        <a:bodyPr/>
                        <a:lstStyle/>
                        <a:p>
                          <a:pPr indent="609600" algn="just">
                            <a:lnSpc>
                              <a:spcPct val="150000"/>
                            </a:lnSpc>
                          </a:pPr>
                          <a:r>
                            <a:rPr lang="zh-CN" sz="1200" b="0" kern="100">
                              <a:effectLst/>
                              <a:latin typeface="Times New Roman" panose="02020603050405020304" pitchFamily="18" charset="0"/>
                              <a:cs typeface="Times New Roman" panose="02020603050405020304" pitchFamily="18" charset="0"/>
                            </a:rPr>
                            <a:t>计算提取的水印</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W</m:t>
                                  </m:r>
                                </m:e>
                                <m:sub>
                                  <m:r>
                                    <m:rPr>
                                      <m:sty m:val="p"/>
                                    </m:rPr>
                                    <a:rPr lang="en-US" sz="1200" b="0" i="1" kern="100">
                                      <a:effectLst/>
                                      <a:latin typeface="Cambria Math" panose="02040503050406030204" pitchFamily="18" charset="0"/>
                                    </a:rPr>
                                    <m:t>d</m:t>
                                  </m:r>
                                </m:sub>
                              </m:sSub>
                            </m:oMath>
                          </a14:m>
                          <a:r>
                            <a:rPr lang="en-US" sz="1200" b="0" kern="10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dec</m:t>
                                  </m:r>
                                </m:sub>
                              </m:sSub>
                              <m:r>
                                <a:rPr lang="en-US" sz="1200" b="0" kern="100">
                                  <a:effectLst/>
                                  <a:latin typeface="Cambria Math" panose="02040503050406030204" pitchFamily="18" charset="0"/>
                                </a:rPr>
                                <m:t>(</m:t>
                              </m:r>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a</m:t>
                                  </m:r>
                                </m:sub>
                              </m:sSub>
                              <m:r>
                                <a:rPr lang="en-US" sz="1200" b="0" kern="100">
                                  <a:effectLst/>
                                  <a:latin typeface="Cambria Math" panose="02040503050406030204" pitchFamily="18" charset="0"/>
                                </a:rPr>
                                <m:t>)</m:t>
                              </m:r>
                            </m:oMath>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09073625"/>
                      </a:ext>
                    </a:extLst>
                  </a:tr>
                  <a:tr h="282718">
                    <a:tc>
                      <a:txBody>
                        <a:bodyPr/>
                        <a:lstStyle/>
                        <a:p>
                          <a:pPr indent="609600" algn="just">
                            <a:lnSpc>
                              <a:spcPct val="150000"/>
                            </a:lnSpc>
                          </a:pPr>
                          <a:r>
                            <a:rPr lang="zh-CN" sz="1200" b="0" kern="100">
                              <a:effectLst/>
                              <a:latin typeface="Times New Roman" panose="02020603050405020304" pitchFamily="18" charset="0"/>
                              <a:cs typeface="Times New Roman" panose="02020603050405020304" pitchFamily="18" charset="0"/>
                            </a:rPr>
                            <a:t>计算水印嵌入与提取总损失</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L</m:t>
                                  </m:r>
                                </m:e>
                                <m:sub>
                                  <m:r>
                                    <m:rPr>
                                      <m:sty m:val="p"/>
                                    </m:rPr>
                                    <a:rPr lang="en-US" sz="1200" b="0" i="1" kern="100">
                                      <a:effectLst/>
                                      <a:latin typeface="Cambria Math" panose="02040503050406030204" pitchFamily="18" charset="0"/>
                                    </a:rPr>
                                    <m:t>total</m:t>
                                  </m:r>
                                </m:sub>
                              </m:sSub>
                              <m:r>
                                <a:rPr lang="en-US" sz="1200" b="0" kern="100">
                                  <a:effectLst/>
                                  <a:latin typeface="Cambria Math" panose="02040503050406030204" pitchFamily="18" charset="0"/>
                                </a:rPr>
                                <m:t>(</m:t>
                              </m:r>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W</m:t>
                                  </m:r>
                                </m:e>
                                <m:sub>
                                  <m:r>
                                    <m:rPr>
                                      <m:sty m:val="p"/>
                                    </m:rPr>
                                    <a:rPr lang="en-US" sz="1200" b="0" i="1" kern="100">
                                      <a:effectLst/>
                                      <a:latin typeface="Cambria Math" panose="02040503050406030204" pitchFamily="18" charset="0"/>
                                    </a:rPr>
                                    <m:t>d</m:t>
                                  </m:r>
                                </m:sub>
                              </m:sSub>
                              <m:r>
                                <a:rPr lang="en-US" sz="1200" b="0" kern="100">
                                  <a:effectLst/>
                                  <a:latin typeface="Cambria Math" panose="02040503050406030204" pitchFamily="18" charset="0"/>
                                </a:rPr>
                                <m:t>,</m:t>
                              </m:r>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W</m:t>
                                  </m:r>
                                </m:e>
                                <m:sub>
                                  <m:r>
                                    <m:rPr>
                                      <m:sty m:val="p"/>
                                    </m:rPr>
                                    <a:rPr lang="en-US" sz="1200" b="0" i="1" kern="100">
                                      <a:effectLst/>
                                      <a:latin typeface="Cambria Math" panose="02040503050406030204" pitchFamily="18" charset="0"/>
                                    </a:rPr>
                                    <m:t>o</m:t>
                                  </m:r>
                                </m:sub>
                              </m:sSub>
                              <m:r>
                                <a:rPr lang="en-US" sz="1200" b="0" kern="100">
                                  <a:effectLst/>
                                  <a:latin typeface="Cambria Math" panose="02040503050406030204" pitchFamily="18" charset="0"/>
                                </a:rPr>
                                <m:t>,</m:t>
                              </m:r>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a</m:t>
                                  </m:r>
                                </m:sub>
                              </m:sSub>
                              <m:r>
                                <a:rPr lang="en-US" sz="1200" b="0" kern="100">
                                  <a:effectLst/>
                                  <a:latin typeface="Cambria Math" panose="02040503050406030204" pitchFamily="18" charset="0"/>
                                </a:rPr>
                                <m:t>,</m:t>
                              </m:r>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e</m:t>
                                  </m:r>
                                </m:sub>
                              </m:sSub>
                              <m:r>
                                <a:rPr lang="en-US" sz="1200" b="0" kern="100">
                                  <a:effectLst/>
                                  <a:latin typeface="Cambria Math" panose="02040503050406030204" pitchFamily="18" charset="0"/>
                                </a:rPr>
                                <m:t>)</m:t>
                              </m:r>
                            </m:oMath>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5147825"/>
                      </a:ext>
                    </a:extLst>
                  </a:tr>
                  <a:tr h="282718">
                    <a:tc>
                      <a:txBody>
                        <a:bodyPr/>
                        <a:lstStyle/>
                        <a:p>
                          <a:pPr indent="609600" algn="just">
                            <a:lnSpc>
                              <a:spcPct val="150000"/>
                            </a:lnSpc>
                          </a:pPr>
                          <a:r>
                            <a:rPr lang="zh-CN" sz="1200" b="0" kern="100">
                              <a:effectLst/>
                              <a:latin typeface="Times New Roman" panose="02020603050405020304" pitchFamily="18" charset="0"/>
                              <a:cs typeface="Times New Roman" panose="02020603050405020304" pitchFamily="18" charset="0"/>
                            </a:rPr>
                            <a:t>更新水印嵌入网络</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enc</m:t>
                                  </m:r>
                                </m:sub>
                              </m:sSub>
                            </m:oMath>
                          </a14:m>
                          <a:r>
                            <a:rPr lang="zh-CN" sz="1200" b="0" kern="100">
                              <a:effectLst/>
                              <a:latin typeface="Times New Roman" panose="02020603050405020304" pitchFamily="18" charset="0"/>
                              <a:cs typeface="Times New Roman" panose="02020603050405020304" pitchFamily="18" charset="0"/>
                            </a:rPr>
                            <a:t>、水印提取网络</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dec</m:t>
                                  </m:r>
                                </m:sub>
                              </m:sSub>
                            </m:oMath>
                          </a14:m>
                          <a:r>
                            <a:rPr lang="zh-CN" sz="1200" b="0" kern="100">
                              <a:effectLst/>
                              <a:latin typeface="Times New Roman" panose="02020603050405020304" pitchFamily="18" charset="0"/>
                              <a:cs typeface="Times New Roman" panose="02020603050405020304" pitchFamily="18" charset="0"/>
                            </a:rPr>
                            <a:t>的参数</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5267450"/>
                      </a:ext>
                    </a:extLst>
                  </a:tr>
                </a:tbl>
              </a:graphicData>
            </a:graphic>
          </p:graphicFrame>
        </mc:Choice>
        <mc:Fallback xmlns="">
          <p:graphicFrame>
            <p:nvGraphicFramePr>
              <p:cNvPr id="8" name="表格 7">
                <a:extLst>
                  <a:ext uri="{FF2B5EF4-FFF2-40B4-BE49-F238E27FC236}">
                    <a16:creationId xmlns:a16="http://schemas.microsoft.com/office/drawing/2014/main" id="{A0ED8194-6FCB-B7B0-ECBC-749AA906CCE9}"/>
                  </a:ext>
                </a:extLst>
              </p:cNvPr>
              <p:cNvGraphicFramePr>
                <a:graphicFrameLocks noGrp="1"/>
              </p:cNvGraphicFramePr>
              <p:nvPr>
                <p:extLst>
                  <p:ext uri="{D42A27DB-BD31-4B8C-83A1-F6EECF244321}">
                    <p14:modId xmlns:p14="http://schemas.microsoft.com/office/powerpoint/2010/main" val="3774471366"/>
                  </p:ext>
                </p:extLst>
              </p:nvPr>
            </p:nvGraphicFramePr>
            <p:xfrm>
              <a:off x="961766" y="2065546"/>
              <a:ext cx="5843749" cy="3107343"/>
            </p:xfrm>
            <a:graphic>
              <a:graphicData uri="http://schemas.openxmlformats.org/drawingml/2006/table">
                <a:tbl>
                  <a:tblPr firstRow="1" firstCol="1" bandRow="1">
                    <a:tableStyleId>{C083E6E3-FA7D-4D7B-A595-EF9225AFEA82}</a:tableStyleId>
                  </a:tblPr>
                  <a:tblGrid>
                    <a:gridCol w="5843749">
                      <a:extLst>
                        <a:ext uri="{9D8B030D-6E8A-4147-A177-3AD203B41FA5}">
                          <a16:colId xmlns:a16="http://schemas.microsoft.com/office/drawing/2014/main" val="1575476427"/>
                        </a:ext>
                      </a:extLst>
                    </a:gridCol>
                  </a:tblGrid>
                  <a:tr h="282353">
                    <a:tc>
                      <a:txBody>
                        <a:bodyPr/>
                        <a:lstStyle/>
                        <a:p>
                          <a:pPr indent="127000" algn="just">
                            <a:lnSpc>
                              <a:spcPct val="150000"/>
                            </a:lnSpc>
                          </a:pPr>
                          <a:r>
                            <a:rPr lang="zh-CN" sz="1200" b="1" kern="100">
                              <a:effectLst/>
                            </a:rPr>
                            <a:t>算法</a:t>
                          </a:r>
                          <a:r>
                            <a:rPr lang="en-US" sz="1200" b="1" kern="100">
                              <a:effectLst/>
                            </a:rPr>
                            <a:t>1</a:t>
                          </a:r>
                          <a:r>
                            <a:rPr lang="zh-CN" sz="1200" b="1" kern="100">
                              <a:effectLst/>
                            </a:rPr>
                            <a:t>：基于深度学习的两阶段可逆鲁棒水印</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416288"/>
                      </a:ext>
                    </a:extLst>
                  </a:tr>
                  <a:tr h="282353">
                    <a:tc>
                      <a:txBody>
                        <a:bodyPr/>
                        <a:lstStyle/>
                        <a:p>
                          <a:endParaRPr lang="zh-CN"/>
                        </a:p>
                      </a:txBody>
                      <a:tcPr marL="68580" marR="68580" marT="0" marB="0">
                        <a:blipFill>
                          <a:blip r:embed="rId2"/>
                          <a:stretch>
                            <a:fillRect t="-100000" r="-104" b="-908511"/>
                          </a:stretch>
                        </a:blipFill>
                      </a:tcPr>
                    </a:tc>
                    <a:extLst>
                      <a:ext uri="{0D108BD9-81ED-4DB2-BD59-A6C34878D82A}">
                        <a16:rowId xmlns:a16="http://schemas.microsoft.com/office/drawing/2014/main" val="545626701"/>
                      </a:ext>
                    </a:extLst>
                  </a:tr>
                  <a:tr h="282353">
                    <a:tc>
                      <a:txBody>
                        <a:bodyPr/>
                        <a:lstStyle/>
                        <a:p>
                          <a:endParaRPr lang="zh-CN"/>
                        </a:p>
                      </a:txBody>
                      <a:tcPr marL="68580" marR="68580" marT="0" marB="0">
                        <a:blipFill>
                          <a:blip r:embed="rId2"/>
                          <a:stretch>
                            <a:fillRect t="-204348" r="-104" b="-828261"/>
                          </a:stretch>
                        </a:blipFill>
                      </a:tcPr>
                    </a:tc>
                    <a:extLst>
                      <a:ext uri="{0D108BD9-81ED-4DB2-BD59-A6C34878D82A}">
                        <a16:rowId xmlns:a16="http://schemas.microsoft.com/office/drawing/2014/main" val="2181787393"/>
                      </a:ext>
                    </a:extLst>
                  </a:tr>
                  <a:tr h="282718">
                    <a:tc>
                      <a:txBody>
                        <a:bodyPr/>
                        <a:lstStyle/>
                        <a:p>
                          <a:endParaRPr lang="zh-CN"/>
                        </a:p>
                      </a:txBody>
                      <a:tcPr marL="68580" marR="68580" marT="0" marB="0">
                        <a:blipFill>
                          <a:blip r:embed="rId2"/>
                          <a:stretch>
                            <a:fillRect t="-297872" r="-104" b="-710638"/>
                          </a:stretch>
                        </a:blipFill>
                      </a:tcPr>
                    </a:tc>
                    <a:extLst>
                      <a:ext uri="{0D108BD9-81ED-4DB2-BD59-A6C34878D82A}">
                        <a16:rowId xmlns:a16="http://schemas.microsoft.com/office/drawing/2014/main" val="2162385879"/>
                      </a:ext>
                    </a:extLst>
                  </a:tr>
                  <a:tr h="282718">
                    <a:tc>
                      <a:txBody>
                        <a:bodyPr/>
                        <a:lstStyle/>
                        <a:p>
                          <a:endParaRPr lang="zh-CN"/>
                        </a:p>
                      </a:txBody>
                      <a:tcPr marL="68580" marR="68580" marT="0" marB="0">
                        <a:blipFill>
                          <a:blip r:embed="rId2"/>
                          <a:stretch>
                            <a:fillRect t="-406522" r="-104" b="-626087"/>
                          </a:stretch>
                        </a:blipFill>
                      </a:tcPr>
                    </a:tc>
                    <a:extLst>
                      <a:ext uri="{0D108BD9-81ED-4DB2-BD59-A6C34878D82A}">
                        <a16:rowId xmlns:a16="http://schemas.microsoft.com/office/drawing/2014/main" val="3605018200"/>
                      </a:ext>
                    </a:extLst>
                  </a:tr>
                  <a:tr h="282353">
                    <a:tc>
                      <a:txBody>
                        <a:bodyPr/>
                        <a:lstStyle/>
                        <a:p>
                          <a:pPr indent="306070" algn="just">
                            <a:lnSpc>
                              <a:spcPct val="150000"/>
                            </a:lnSpc>
                          </a:pPr>
                          <a:r>
                            <a:rPr lang="en-US" sz="1200" b="0" kern="100">
                              <a:effectLst/>
                              <a:latin typeface="Times New Roman" panose="02020603050405020304" pitchFamily="18" charset="0"/>
                              <a:cs typeface="Times New Roman" panose="02020603050405020304" pitchFamily="18" charset="0"/>
                            </a:rPr>
                            <a:t>While epoch&lt;max_epochs</a:t>
                          </a:r>
                          <a:r>
                            <a:rPr lang="zh-CN" sz="1200" b="0" kern="100">
                              <a:effectLst/>
                              <a:latin typeface="Times New Roman" panose="02020603050405020304" pitchFamily="18" charset="0"/>
                              <a:cs typeface="Times New Roman" panose="02020603050405020304" pitchFamily="18" charset="0"/>
                            </a:rPr>
                            <a:t>：</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00554613"/>
                      </a:ext>
                    </a:extLst>
                  </a:tr>
                  <a:tr h="282353">
                    <a:tc>
                      <a:txBody>
                        <a:bodyPr/>
                        <a:lstStyle/>
                        <a:p>
                          <a:endParaRPr lang="zh-CN"/>
                        </a:p>
                      </a:txBody>
                      <a:tcPr marL="68580" marR="68580" marT="0" marB="0">
                        <a:blipFill>
                          <a:blip r:embed="rId2"/>
                          <a:stretch>
                            <a:fillRect t="-608696" r="-104" b="-423913"/>
                          </a:stretch>
                        </a:blipFill>
                      </a:tcPr>
                    </a:tc>
                    <a:extLst>
                      <a:ext uri="{0D108BD9-81ED-4DB2-BD59-A6C34878D82A}">
                        <a16:rowId xmlns:a16="http://schemas.microsoft.com/office/drawing/2014/main" val="3682268875"/>
                      </a:ext>
                    </a:extLst>
                  </a:tr>
                  <a:tr h="282353">
                    <a:tc>
                      <a:txBody>
                        <a:bodyPr/>
                        <a:lstStyle/>
                        <a:p>
                          <a:endParaRPr lang="zh-CN"/>
                        </a:p>
                      </a:txBody>
                      <a:tcPr marL="68580" marR="68580" marT="0" marB="0">
                        <a:blipFill>
                          <a:blip r:embed="rId2"/>
                          <a:stretch>
                            <a:fillRect t="-693617" r="-104" b="-314894"/>
                          </a:stretch>
                        </a:blipFill>
                      </a:tcPr>
                    </a:tc>
                    <a:extLst>
                      <a:ext uri="{0D108BD9-81ED-4DB2-BD59-A6C34878D82A}">
                        <a16:rowId xmlns:a16="http://schemas.microsoft.com/office/drawing/2014/main" val="920725759"/>
                      </a:ext>
                    </a:extLst>
                  </a:tr>
                  <a:tr h="282353">
                    <a:tc>
                      <a:txBody>
                        <a:bodyPr/>
                        <a:lstStyle/>
                        <a:p>
                          <a:endParaRPr lang="zh-CN"/>
                        </a:p>
                      </a:txBody>
                      <a:tcPr marL="68580" marR="68580" marT="0" marB="0">
                        <a:blipFill>
                          <a:blip r:embed="rId2"/>
                          <a:stretch>
                            <a:fillRect t="-810870" r="-104" b="-221739"/>
                          </a:stretch>
                        </a:blipFill>
                      </a:tcPr>
                    </a:tc>
                    <a:extLst>
                      <a:ext uri="{0D108BD9-81ED-4DB2-BD59-A6C34878D82A}">
                        <a16:rowId xmlns:a16="http://schemas.microsoft.com/office/drawing/2014/main" val="3309073625"/>
                      </a:ext>
                    </a:extLst>
                  </a:tr>
                  <a:tr h="282718">
                    <a:tc>
                      <a:txBody>
                        <a:bodyPr/>
                        <a:lstStyle/>
                        <a:p>
                          <a:endParaRPr lang="zh-CN"/>
                        </a:p>
                      </a:txBody>
                      <a:tcPr marL="68580" marR="68580" marT="0" marB="0">
                        <a:blipFill>
                          <a:blip r:embed="rId2"/>
                          <a:stretch>
                            <a:fillRect t="-891489" r="-104" b="-117021"/>
                          </a:stretch>
                        </a:blipFill>
                      </a:tcPr>
                    </a:tc>
                    <a:extLst>
                      <a:ext uri="{0D108BD9-81ED-4DB2-BD59-A6C34878D82A}">
                        <a16:rowId xmlns:a16="http://schemas.microsoft.com/office/drawing/2014/main" val="3525147825"/>
                      </a:ext>
                    </a:extLst>
                  </a:tr>
                  <a:tr h="282718">
                    <a:tc>
                      <a:txBody>
                        <a:bodyPr/>
                        <a:lstStyle/>
                        <a:p>
                          <a:endParaRPr lang="zh-CN"/>
                        </a:p>
                      </a:txBody>
                      <a:tcPr marL="68580" marR="68580" marT="0" marB="0">
                        <a:blipFill>
                          <a:blip r:embed="rId2"/>
                          <a:stretch>
                            <a:fillRect t="-1013043" r="-104" b="-19565"/>
                          </a:stretch>
                        </a:blipFill>
                      </a:tcPr>
                    </a:tc>
                    <a:extLst>
                      <a:ext uri="{0D108BD9-81ED-4DB2-BD59-A6C34878D82A}">
                        <a16:rowId xmlns:a16="http://schemas.microsoft.com/office/drawing/2014/main" val="381526745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4BE89F90-DF2B-402A-4816-5447B1927C6D}"/>
                  </a:ext>
                </a:extLst>
              </p:cNvPr>
              <p:cNvGraphicFramePr>
                <a:graphicFrameLocks noGrp="1"/>
              </p:cNvGraphicFramePr>
              <p:nvPr>
                <p:extLst>
                  <p:ext uri="{D42A27DB-BD31-4B8C-83A1-F6EECF244321}">
                    <p14:modId xmlns:p14="http://schemas.microsoft.com/office/powerpoint/2010/main" val="3542235442"/>
                  </p:ext>
                </p:extLst>
              </p:nvPr>
            </p:nvGraphicFramePr>
            <p:xfrm>
              <a:off x="6805515" y="2065544"/>
              <a:ext cx="5411470" cy="3107342"/>
            </p:xfrm>
            <a:graphic>
              <a:graphicData uri="http://schemas.openxmlformats.org/drawingml/2006/table">
                <a:tbl>
                  <a:tblPr firstRow="1" firstCol="1" bandRow="1">
                    <a:tableStyleId>{C083E6E3-FA7D-4D7B-A595-EF9225AFEA82}</a:tableStyleId>
                  </a:tblPr>
                  <a:tblGrid>
                    <a:gridCol w="5411470">
                      <a:extLst>
                        <a:ext uri="{9D8B030D-6E8A-4147-A177-3AD203B41FA5}">
                          <a16:colId xmlns:a16="http://schemas.microsoft.com/office/drawing/2014/main" val="3939932587"/>
                        </a:ext>
                      </a:extLst>
                    </a:gridCol>
                  </a:tblGrid>
                  <a:tr h="253282">
                    <a:tc>
                      <a:txBody>
                        <a:bodyPr/>
                        <a:lstStyle/>
                        <a:p>
                          <a:pPr indent="127000" algn="just">
                            <a:lnSpc>
                              <a:spcPct val="150000"/>
                            </a:lnSpc>
                          </a:pPr>
                          <a:r>
                            <a:rPr lang="zh-CN" sz="1200" b="1" kern="100">
                              <a:effectLst/>
                              <a:latin typeface="Times New Roman" panose="02020603050405020304" pitchFamily="18" charset="0"/>
                              <a:cs typeface="Times New Roman" panose="02020603050405020304" pitchFamily="18" charset="0"/>
                            </a:rPr>
                            <a:t>程序</a:t>
                          </a:r>
                          <a:r>
                            <a:rPr lang="en-US" sz="1200" b="1" kern="100">
                              <a:effectLst/>
                              <a:latin typeface="Times New Roman" panose="02020603050405020304" pitchFamily="18" charset="0"/>
                              <a:cs typeface="Times New Roman" panose="02020603050405020304" pitchFamily="18" charset="0"/>
                            </a:rPr>
                            <a:t>2 </a:t>
                          </a:r>
                          <a:r>
                            <a:rPr lang="zh-CN" sz="1200" b="1" kern="100">
                              <a:effectLst/>
                              <a:latin typeface="Times New Roman" panose="02020603050405020304" pitchFamily="18" charset="0"/>
                              <a:cs typeface="Times New Roman" panose="02020603050405020304" pitchFamily="18" charset="0"/>
                            </a:rPr>
                            <a:t>训练水印提取网络</a:t>
                          </a:r>
                          <a14:m>
                            <m:oMath xmlns:m="http://schemas.openxmlformats.org/officeDocument/2006/math">
                              <m:sSub>
                                <m:sSubPr>
                                  <m:ctrlPr>
                                    <a:rPr lang="zh-CN" sz="1200" b="1" i="1" kern="100">
                                      <a:effectLst/>
                                      <a:latin typeface="Cambria Math" panose="02040503050406030204" pitchFamily="18" charset="0"/>
                                    </a:rPr>
                                  </m:ctrlPr>
                                </m:sSubPr>
                                <m:e>
                                  <m:r>
                                    <a:rPr lang="en-US" sz="1200" b="1" i="1" kern="100">
                                      <a:effectLst/>
                                      <a:latin typeface="Cambria Math" panose="02040503050406030204" pitchFamily="18" charset="0"/>
                                    </a:rPr>
                                    <m:t>𝑵</m:t>
                                  </m:r>
                                </m:e>
                                <m:sub>
                                  <m:r>
                                    <a:rPr lang="en-US" sz="1200" b="1" i="1" kern="100">
                                      <a:effectLst/>
                                      <a:latin typeface="Cambria Math" panose="02040503050406030204" pitchFamily="18" charset="0"/>
                                    </a:rPr>
                                    <m:t>𝒅𝒆𝒄</m:t>
                                  </m:r>
                                </m:sub>
                              </m:sSub>
                            </m:oMath>
                          </a14:m>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94669184"/>
                      </a:ext>
                    </a:extLst>
                  </a:tr>
                  <a:tr h="253282">
                    <a:tc>
                      <a:txBody>
                        <a:bodyPr/>
                        <a:lstStyle/>
                        <a:p>
                          <a:pPr indent="125730" algn="just">
                            <a:lnSpc>
                              <a:spcPct val="150000"/>
                            </a:lnSpc>
                          </a:pPr>
                          <a:r>
                            <a:rPr lang="zh-CN" sz="1200" b="0" kern="100">
                              <a:effectLst/>
                              <a:latin typeface="Times New Roman" panose="02020603050405020304" pitchFamily="18" charset="0"/>
                              <a:cs typeface="Times New Roman" panose="02020603050405020304" pitchFamily="18" charset="0"/>
                            </a:rPr>
                            <a:t>输入：原始水印</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W</m:t>
                                  </m:r>
                                </m:e>
                                <m:sub>
                                  <m:r>
                                    <m:rPr>
                                      <m:sty m:val="p"/>
                                    </m:rPr>
                                    <a:rPr lang="en-US" sz="1200" b="0" i="1" kern="100">
                                      <a:effectLst/>
                                      <a:latin typeface="Cambria Math" panose="02040503050406030204" pitchFamily="18" charset="0"/>
                                    </a:rPr>
                                    <m:t>o</m:t>
                                  </m:r>
                                </m:sub>
                              </m:sSub>
                            </m:oMath>
                          </a14:m>
                          <a:r>
                            <a:rPr lang="zh-CN" sz="1200" b="0" kern="100">
                              <a:effectLst/>
                              <a:latin typeface="Times New Roman" panose="02020603050405020304" pitchFamily="18" charset="0"/>
                              <a:cs typeface="Times New Roman" panose="02020603050405020304" pitchFamily="18" charset="0"/>
                            </a:rPr>
                            <a:t>，原始</a:t>
                          </a:r>
                          <a:r>
                            <a:rPr lang="en-US" sz="1200" b="0" kern="100">
                              <a:effectLst/>
                              <a:latin typeface="Times New Roman" panose="02020603050405020304" pitchFamily="18" charset="0"/>
                              <a:cs typeface="Times New Roman" panose="02020603050405020304" pitchFamily="18" charset="0"/>
                            </a:rPr>
                            <a:t>DWI</a:t>
                          </a:r>
                          <a:r>
                            <a:rPr lang="zh-CN" sz="1200" b="0" kern="100">
                              <a:effectLst/>
                              <a:latin typeface="Times New Roman" panose="02020603050405020304" pitchFamily="18" charset="0"/>
                              <a:cs typeface="Times New Roman" panose="02020603050405020304" pitchFamily="18" charset="0"/>
                            </a:rPr>
                            <a:t>图像</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o</m:t>
                                  </m:r>
                                </m:sub>
                              </m:sSub>
                            </m:oMath>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66060566"/>
                      </a:ext>
                    </a:extLst>
                  </a:tr>
                  <a:tr h="253282">
                    <a:tc>
                      <a:txBody>
                        <a:bodyPr/>
                        <a:lstStyle/>
                        <a:p>
                          <a:pPr indent="125730" algn="just">
                            <a:lnSpc>
                              <a:spcPct val="150000"/>
                            </a:lnSpc>
                          </a:pPr>
                          <a:r>
                            <a:rPr lang="zh-CN" sz="1200" b="0" kern="100">
                              <a:effectLst/>
                              <a:latin typeface="Times New Roman" panose="02020603050405020304" pitchFamily="18" charset="0"/>
                              <a:cs typeface="Times New Roman" panose="02020603050405020304" pitchFamily="18" charset="0"/>
                            </a:rPr>
                            <a:t>输出：训练好的水印提取网络</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dec</m:t>
                                  </m:r>
                                </m:sub>
                              </m:sSub>
                            </m:oMath>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00067283"/>
                      </a:ext>
                    </a:extLst>
                  </a:tr>
                  <a:tr h="540543">
                    <a:tc>
                      <a:txBody>
                        <a:bodyPr/>
                        <a:lstStyle/>
                        <a:p>
                          <a:pPr indent="125730" algn="just">
                            <a:lnSpc>
                              <a:spcPct val="150000"/>
                            </a:lnSpc>
                          </a:pPr>
                          <a:r>
                            <a:rPr lang="zh-CN" sz="1200" b="0" kern="100">
                              <a:effectLst/>
                              <a:latin typeface="Times New Roman" panose="02020603050405020304" pitchFamily="18" charset="0"/>
                              <a:cs typeface="Times New Roman" panose="02020603050405020304" pitchFamily="18" charset="0"/>
                            </a:rPr>
                            <a:t>所需模型：预训练的水印嵌入网络</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enc</m:t>
                                  </m:r>
                                </m:sub>
                              </m:sSub>
                            </m:oMath>
                          </a14:m>
                          <a:r>
                            <a:rPr lang="zh-CN" sz="1200" b="0" kern="100">
                              <a:effectLst/>
                              <a:latin typeface="Times New Roman" panose="02020603050405020304" pitchFamily="18" charset="0"/>
                              <a:cs typeface="Times New Roman" panose="02020603050405020304" pitchFamily="18" charset="0"/>
                            </a:rPr>
                            <a:t>，可逆信息嵌入</a:t>
                          </a:r>
                          <a14:m>
                            <m:oMath xmlns:m="http://schemas.openxmlformats.org/officeDocument/2006/math">
                              <m:r>
                                <m:rPr>
                                  <m:sty m:val="p"/>
                                </m:rPr>
                                <a:rPr lang="en-US" sz="1200" b="0" i="1" kern="100">
                                  <a:effectLst/>
                                  <a:latin typeface="Cambria Math" panose="02040503050406030204" pitchFamily="18" charset="0"/>
                                </a:rPr>
                                <m:t>Rem</m:t>
                              </m:r>
                            </m:oMath>
                          </a14:m>
                          <a:r>
                            <a:rPr lang="zh-CN" sz="1200" b="0" kern="100">
                              <a:effectLst/>
                              <a:latin typeface="Times New Roman" panose="02020603050405020304" pitchFamily="18" charset="0"/>
                              <a:cs typeface="Times New Roman" panose="02020603050405020304" pitchFamily="18" charset="0"/>
                            </a:rPr>
                            <a:t>，攻击网络</a:t>
                          </a:r>
                          <a14:m>
                            <m:oMath xmlns:m="http://schemas.openxmlformats.org/officeDocument/2006/math">
                              <m:r>
                                <m:rPr>
                                  <m:sty m:val="p"/>
                                </m:rPr>
                                <a:rPr lang="en-US" sz="1200" b="0" i="1" kern="100">
                                  <a:effectLst/>
                                  <a:latin typeface="Cambria Math" panose="02040503050406030204" pitchFamily="18" charset="0"/>
                                </a:rPr>
                                <m:t>Att</m:t>
                              </m:r>
                            </m:oMath>
                          </a14:m>
                          <a:r>
                            <a:rPr lang="zh-CN" sz="1200" b="0" kern="100">
                              <a:effectLst/>
                              <a:latin typeface="Times New Roman" panose="02020603050405020304" pitchFamily="18" charset="0"/>
                              <a:cs typeface="Times New Roman" panose="02020603050405020304" pitchFamily="18" charset="0"/>
                            </a:rPr>
                            <a:t>，预训练的水印提取网络</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dec</m:t>
                                  </m:r>
                                </m:sub>
                              </m:sSub>
                            </m:oMath>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84248525"/>
                      </a:ext>
                    </a:extLst>
                  </a:tr>
                  <a:tr h="253282">
                    <a:tc>
                      <a:txBody>
                        <a:bodyPr/>
                        <a:lstStyle/>
                        <a:p>
                          <a:pPr indent="431165" algn="just">
                            <a:lnSpc>
                              <a:spcPct val="150000"/>
                            </a:lnSpc>
                          </a:pPr>
                          <a:r>
                            <a:rPr lang="en-US" sz="1200" b="0" kern="100">
                              <a:effectLst/>
                              <a:latin typeface="Times New Roman" panose="02020603050405020304" pitchFamily="18" charset="0"/>
                              <a:cs typeface="Times New Roman" panose="02020603050405020304" pitchFamily="18" charset="0"/>
                            </a:rPr>
                            <a:t>While epoch&lt;max_epochs</a:t>
                          </a:r>
                          <a:r>
                            <a:rPr lang="zh-CN" sz="1200" b="0" kern="100">
                              <a:effectLst/>
                              <a:latin typeface="Times New Roman" panose="02020603050405020304" pitchFamily="18" charset="0"/>
                              <a:cs typeface="Times New Roman" panose="02020603050405020304" pitchFamily="18" charset="0"/>
                            </a:rPr>
                            <a:t>：</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16293303"/>
                      </a:ext>
                    </a:extLst>
                  </a:tr>
                  <a:tr h="540543">
                    <a:tc>
                      <a:txBody>
                        <a:bodyPr/>
                        <a:lstStyle/>
                        <a:p>
                          <a:pPr indent="762000" algn="just">
                            <a:lnSpc>
                              <a:spcPct val="150000"/>
                            </a:lnSpc>
                          </a:pPr>
                          <a:r>
                            <a:rPr lang="zh-CN" sz="1200" b="0" kern="100">
                              <a:effectLst/>
                              <a:latin typeface="Times New Roman" panose="02020603050405020304" pitchFamily="18" charset="0"/>
                              <a:cs typeface="Times New Roman" panose="02020603050405020304" pitchFamily="18" charset="0"/>
                            </a:rPr>
                            <a:t>计算鲁棒水印嵌入的</a:t>
                          </a:r>
                          <a:r>
                            <a:rPr lang="en-US" sz="1200" b="0" kern="100">
                              <a:effectLst/>
                              <a:latin typeface="Times New Roman" panose="02020603050405020304" pitchFamily="18" charset="0"/>
                              <a:cs typeface="Times New Roman" panose="02020603050405020304" pitchFamily="18" charset="0"/>
                            </a:rPr>
                            <a:t>DWI</a:t>
                          </a:r>
                          <a:r>
                            <a:rPr lang="zh-CN" sz="1200" b="0" kern="100">
                              <a:effectLst/>
                              <a:latin typeface="Times New Roman" panose="02020603050405020304" pitchFamily="18" charset="0"/>
                              <a:cs typeface="Times New Roman" panose="02020603050405020304" pitchFamily="18" charset="0"/>
                            </a:rPr>
                            <a:t>图像</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e</m:t>
                                  </m:r>
                                </m:sub>
                              </m:sSub>
                              <m:r>
                                <a:rPr lang="en-US" sz="1200" b="0" kern="100">
                                  <a:effectLst/>
                                  <a:latin typeface="Cambria Math" panose="02040503050406030204" pitchFamily="18" charset="0"/>
                                </a:rPr>
                                <m:t>=</m:t>
                              </m:r>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enc</m:t>
                                  </m:r>
                                </m:sub>
                              </m:sSub>
                              <m:r>
                                <a:rPr lang="en-US" sz="1200" b="0" kern="100">
                                  <a:effectLst/>
                                  <a:latin typeface="Cambria Math" panose="02040503050406030204" pitchFamily="18" charset="0"/>
                                </a:rPr>
                                <m:t>(</m:t>
                              </m:r>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o</m:t>
                                  </m:r>
                                </m:sub>
                              </m:sSub>
                              <m:r>
                                <a:rPr lang="en-US" sz="1200" b="0" kern="100">
                                  <a:effectLst/>
                                  <a:latin typeface="Cambria Math" panose="02040503050406030204" pitchFamily="18" charset="0"/>
                                </a:rPr>
                                <m:t>)</m:t>
                              </m:r>
                            </m:oMath>
                          </a14:m>
                          <a:endParaRPr lang="zh-CN" sz="1200" b="0" kern="100">
                            <a:effectLst/>
                            <a:latin typeface="Times New Roman" panose="02020603050405020304" pitchFamily="18" charset="0"/>
                            <a:cs typeface="Times New Roman" panose="02020603050405020304" pitchFamily="18" charset="0"/>
                          </a:endParaRPr>
                        </a:p>
                        <a:p>
                          <a:pPr indent="762000" algn="just">
                            <a:lnSpc>
                              <a:spcPct val="150000"/>
                            </a:lnSpc>
                          </a:pPr>
                          <a:r>
                            <a:rPr lang="zh-CN" sz="1200" b="0" kern="100">
                              <a:effectLst/>
                              <a:latin typeface="Times New Roman" panose="02020603050405020304" pitchFamily="18" charset="0"/>
                              <a:cs typeface="Times New Roman" panose="02020603050405020304" pitchFamily="18" charset="0"/>
                            </a:rPr>
                            <a:t>计算可逆信息嵌入的</a:t>
                          </a:r>
                          <a:r>
                            <a:rPr lang="en-US" sz="1200" b="0" kern="100">
                              <a:effectLst/>
                              <a:latin typeface="Times New Roman" panose="02020603050405020304" pitchFamily="18" charset="0"/>
                              <a:cs typeface="Times New Roman" panose="02020603050405020304" pitchFamily="18" charset="0"/>
                            </a:rPr>
                            <a:t>DWI</a:t>
                          </a:r>
                          <a:r>
                            <a:rPr lang="zh-CN" sz="1200" b="0" kern="100">
                              <a:effectLst/>
                              <a:latin typeface="Times New Roman" panose="02020603050405020304" pitchFamily="18" charset="0"/>
                              <a:cs typeface="Times New Roman" panose="02020603050405020304" pitchFamily="18" charset="0"/>
                            </a:rPr>
                            <a:t>图像</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m</m:t>
                                  </m:r>
                                </m:sub>
                              </m:sSub>
                              <m:r>
                                <a:rPr lang="en-US" sz="1200" b="0" kern="100">
                                  <a:effectLst/>
                                  <a:latin typeface="Cambria Math" panose="02040503050406030204" pitchFamily="18" charset="0"/>
                                </a:rPr>
                                <m:t>=</m:t>
                              </m:r>
                              <m:r>
                                <m:rPr>
                                  <m:sty m:val="p"/>
                                </m:rPr>
                                <a:rPr lang="en-US" sz="1200" b="0" i="1" kern="100">
                                  <a:effectLst/>
                                  <a:latin typeface="Cambria Math" panose="02040503050406030204" pitchFamily="18" charset="0"/>
                                </a:rPr>
                                <m:t>Rem</m:t>
                              </m:r>
                              <m:r>
                                <a:rPr lang="en-US" sz="1200" b="0" kern="100">
                                  <a:effectLst/>
                                  <a:latin typeface="Cambria Math" panose="02040503050406030204" pitchFamily="18" charset="0"/>
                                </a:rPr>
                                <m:t>(</m:t>
                              </m:r>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e</m:t>
                                  </m:r>
                                </m:sub>
                              </m:sSub>
                              <m:r>
                                <a:rPr lang="en-US" sz="1200" b="0" kern="100">
                                  <a:effectLst/>
                                  <a:latin typeface="Cambria Math" panose="02040503050406030204" pitchFamily="18" charset="0"/>
                                </a:rPr>
                                <m:t>)</m:t>
                              </m:r>
                            </m:oMath>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436079"/>
                      </a:ext>
                    </a:extLst>
                  </a:tr>
                  <a:tr h="253282">
                    <a:tc>
                      <a:txBody>
                        <a:bodyPr/>
                        <a:lstStyle/>
                        <a:p>
                          <a:pPr indent="762000" algn="just">
                            <a:lnSpc>
                              <a:spcPct val="150000"/>
                            </a:lnSpc>
                          </a:pPr>
                          <a:r>
                            <a:rPr lang="zh-CN" sz="1200" b="0" kern="100">
                              <a:effectLst/>
                              <a:latin typeface="Times New Roman" panose="02020603050405020304" pitchFamily="18" charset="0"/>
                              <a:cs typeface="Times New Roman" panose="02020603050405020304" pitchFamily="18" charset="0"/>
                            </a:rPr>
                            <a:t>计算失真的</a:t>
                          </a:r>
                          <a:r>
                            <a:rPr lang="en-US" sz="1200" b="0" kern="100">
                              <a:effectLst/>
                              <a:latin typeface="Times New Roman" panose="02020603050405020304" pitchFamily="18" charset="0"/>
                              <a:cs typeface="Times New Roman" panose="02020603050405020304" pitchFamily="18" charset="0"/>
                            </a:rPr>
                            <a:t>DWI</a:t>
                          </a:r>
                          <a:r>
                            <a:rPr lang="zh-CN" sz="1200" b="0" kern="100">
                              <a:effectLst/>
                              <a:latin typeface="Times New Roman" panose="02020603050405020304" pitchFamily="18" charset="0"/>
                              <a:cs typeface="Times New Roman" panose="02020603050405020304" pitchFamily="18" charset="0"/>
                            </a:rPr>
                            <a:t>图像</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a</m:t>
                                  </m:r>
                                </m:sub>
                              </m:sSub>
                            </m:oMath>
                          </a14:m>
                          <a:r>
                            <a:rPr lang="en-US" sz="1200" b="0" kern="100">
                              <a:effectLst/>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1200" b="0" i="1" kern="100">
                                  <a:effectLst/>
                                  <a:latin typeface="Cambria Math" panose="02040503050406030204" pitchFamily="18" charset="0"/>
                                </a:rPr>
                                <m:t>Att</m:t>
                              </m:r>
                            </m:oMath>
                          </a14:m>
                          <a:r>
                            <a:rPr lang="en-US" sz="1200" b="0" kern="10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m</m:t>
                                  </m:r>
                                </m:sub>
                              </m:sSub>
                            </m:oMath>
                          </a14:m>
                          <a:r>
                            <a:rPr lang="en-US" sz="1200" b="0" kern="100">
                              <a:effectLst/>
                              <a:latin typeface="Times New Roman" panose="02020603050405020304" pitchFamily="18" charset="0"/>
                              <a:cs typeface="Times New Roman" panose="02020603050405020304" pitchFamily="18" charset="0"/>
                            </a:rPr>
                            <a:t>)</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8366984"/>
                      </a:ext>
                    </a:extLst>
                  </a:tr>
                  <a:tr h="253282">
                    <a:tc>
                      <a:txBody>
                        <a:bodyPr/>
                        <a:lstStyle/>
                        <a:p>
                          <a:pPr indent="762000" algn="just">
                            <a:lnSpc>
                              <a:spcPct val="150000"/>
                            </a:lnSpc>
                          </a:pPr>
                          <a:r>
                            <a:rPr lang="zh-CN" sz="1200" b="0" kern="100">
                              <a:effectLst/>
                              <a:latin typeface="Times New Roman" panose="02020603050405020304" pitchFamily="18" charset="0"/>
                              <a:cs typeface="Times New Roman" panose="02020603050405020304" pitchFamily="18" charset="0"/>
                            </a:rPr>
                            <a:t>计算提取的水印</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W</m:t>
                                  </m:r>
                                </m:e>
                                <m:sub>
                                  <m:r>
                                    <m:rPr>
                                      <m:sty m:val="p"/>
                                    </m:rPr>
                                    <a:rPr lang="en-US" sz="1200" b="0" i="1" kern="100">
                                      <a:effectLst/>
                                      <a:latin typeface="Cambria Math" panose="02040503050406030204" pitchFamily="18" charset="0"/>
                                    </a:rPr>
                                    <m:t>d</m:t>
                                  </m:r>
                                </m:sub>
                              </m:sSub>
                            </m:oMath>
                          </a14:m>
                          <a:r>
                            <a:rPr lang="en-US" sz="1200" b="0" kern="10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dec</m:t>
                                  </m:r>
                                </m:sub>
                              </m:sSub>
                            </m:oMath>
                          </a14:m>
                          <a:r>
                            <a:rPr lang="en-US" sz="1200" b="0" kern="100">
                              <a:effectLst/>
                              <a:latin typeface="Times New Roman" panose="02020603050405020304" pitchFamily="18" charset="0"/>
                              <a:cs typeface="Times New Roman" panose="02020603050405020304" pitchFamily="18" charset="0"/>
                            </a:rPr>
                            <a:t>(</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I</m:t>
                                  </m:r>
                                </m:e>
                                <m:sub>
                                  <m:r>
                                    <m:rPr>
                                      <m:sty m:val="p"/>
                                    </m:rPr>
                                    <a:rPr lang="en-US" sz="1200" b="0" i="1" kern="100">
                                      <a:effectLst/>
                                      <a:latin typeface="Cambria Math" panose="02040503050406030204" pitchFamily="18" charset="0"/>
                                    </a:rPr>
                                    <m:t>a</m:t>
                                  </m:r>
                                </m:sub>
                              </m:sSub>
                            </m:oMath>
                          </a14:m>
                          <a:r>
                            <a:rPr lang="en-US" sz="1200" b="0" kern="100">
                              <a:effectLst/>
                              <a:latin typeface="Times New Roman" panose="02020603050405020304" pitchFamily="18" charset="0"/>
                              <a:cs typeface="Times New Roman" panose="02020603050405020304" pitchFamily="18" charset="0"/>
                            </a:rPr>
                            <a:t>)</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68981294"/>
                      </a:ext>
                    </a:extLst>
                  </a:tr>
                  <a:tr h="253282">
                    <a:tc>
                      <a:txBody>
                        <a:bodyPr/>
                        <a:lstStyle/>
                        <a:p>
                          <a:pPr indent="762000" algn="just">
                            <a:lnSpc>
                              <a:spcPct val="150000"/>
                            </a:lnSpc>
                          </a:pPr>
                          <a:r>
                            <a:rPr lang="zh-CN" sz="1200" b="0" kern="100">
                              <a:effectLst/>
                              <a:latin typeface="Times New Roman" panose="02020603050405020304" pitchFamily="18" charset="0"/>
                              <a:cs typeface="Times New Roman" panose="02020603050405020304" pitchFamily="18" charset="0"/>
                            </a:rPr>
                            <a:t>计算水印嵌入与提取总损失</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L</m:t>
                                  </m:r>
                                </m:e>
                                <m:sub>
                                  <m:r>
                                    <m:rPr>
                                      <m:sty m:val="p"/>
                                    </m:rPr>
                                    <a:rPr lang="en-US" sz="1200" b="0" i="1" kern="100">
                                      <a:effectLst/>
                                      <a:latin typeface="Cambria Math" panose="02040503050406030204" pitchFamily="18" charset="0"/>
                                    </a:rPr>
                                    <m:t>total</m:t>
                                  </m:r>
                                </m:sub>
                              </m:sSub>
                              <m:r>
                                <a:rPr lang="en-US" sz="1200" b="0" kern="100">
                                  <a:effectLst/>
                                  <a:latin typeface="Cambria Math" panose="02040503050406030204" pitchFamily="18" charset="0"/>
                                </a:rPr>
                                <m:t>(</m:t>
                              </m:r>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W</m:t>
                                  </m:r>
                                </m:e>
                                <m:sub>
                                  <m:r>
                                    <m:rPr>
                                      <m:sty m:val="p"/>
                                    </m:rPr>
                                    <a:rPr lang="en-US" sz="1200" b="0" i="1" kern="100">
                                      <a:effectLst/>
                                      <a:latin typeface="Cambria Math" panose="02040503050406030204" pitchFamily="18" charset="0"/>
                                    </a:rPr>
                                    <m:t>d</m:t>
                                  </m:r>
                                </m:sub>
                              </m:sSub>
                              <m:r>
                                <a:rPr lang="en-US" sz="1200" b="0" kern="100">
                                  <a:effectLst/>
                                  <a:latin typeface="Cambria Math" panose="02040503050406030204" pitchFamily="18" charset="0"/>
                                </a:rPr>
                                <m:t>,</m:t>
                              </m:r>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W</m:t>
                                  </m:r>
                                </m:e>
                                <m:sub>
                                  <m:r>
                                    <m:rPr>
                                      <m:sty m:val="p"/>
                                    </m:rPr>
                                    <a:rPr lang="en-US" sz="1200" b="0" i="1" kern="100">
                                      <a:effectLst/>
                                      <a:latin typeface="Cambria Math" panose="02040503050406030204" pitchFamily="18" charset="0"/>
                                    </a:rPr>
                                    <m:t>o</m:t>
                                  </m:r>
                                </m:sub>
                              </m:sSub>
                              <m:r>
                                <a:rPr lang="en-US" sz="1200" b="0" kern="100">
                                  <a:effectLst/>
                                  <a:latin typeface="Cambria Math" panose="02040503050406030204" pitchFamily="18" charset="0"/>
                                </a:rPr>
                                <m:t>)</m:t>
                              </m:r>
                            </m:oMath>
                          </a14:m>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9437418"/>
                      </a:ext>
                    </a:extLst>
                  </a:tr>
                  <a:tr h="253282">
                    <a:tc>
                      <a:txBody>
                        <a:bodyPr/>
                        <a:lstStyle/>
                        <a:p>
                          <a:pPr indent="762000" algn="just">
                            <a:lnSpc>
                              <a:spcPct val="150000"/>
                            </a:lnSpc>
                          </a:pPr>
                          <a:r>
                            <a:rPr lang="zh-CN" sz="1200" b="0" kern="100">
                              <a:effectLst/>
                              <a:latin typeface="Times New Roman" panose="02020603050405020304" pitchFamily="18" charset="0"/>
                              <a:cs typeface="Times New Roman" panose="02020603050405020304" pitchFamily="18" charset="0"/>
                            </a:rPr>
                            <a:t>更新水印提取网络</a:t>
                          </a:r>
                          <a14:m>
                            <m:oMath xmlns:m="http://schemas.openxmlformats.org/officeDocument/2006/math">
                              <m:sSub>
                                <m:sSubPr>
                                  <m:ctrlPr>
                                    <a:rPr lang="zh-CN" sz="1200" b="0" i="1" kern="100">
                                      <a:effectLst/>
                                      <a:latin typeface="Cambria Math" panose="02040503050406030204" pitchFamily="18" charset="0"/>
                                    </a:rPr>
                                  </m:ctrlPr>
                                </m:sSubPr>
                                <m:e>
                                  <m:r>
                                    <m:rPr>
                                      <m:sty m:val="p"/>
                                    </m:rPr>
                                    <a:rPr lang="en-US" sz="1200" b="0" i="1" kern="100">
                                      <a:effectLst/>
                                      <a:latin typeface="Cambria Math" panose="02040503050406030204" pitchFamily="18" charset="0"/>
                                    </a:rPr>
                                    <m:t>N</m:t>
                                  </m:r>
                                </m:e>
                                <m:sub>
                                  <m:r>
                                    <m:rPr>
                                      <m:sty m:val="p"/>
                                    </m:rPr>
                                    <a:rPr lang="en-US" sz="1200" b="0" i="1" kern="100">
                                      <a:effectLst/>
                                      <a:latin typeface="Cambria Math" panose="02040503050406030204" pitchFamily="18" charset="0"/>
                                    </a:rPr>
                                    <m:t>dec</m:t>
                                  </m:r>
                                </m:sub>
                              </m:sSub>
                            </m:oMath>
                          </a14:m>
                          <a:r>
                            <a:rPr lang="zh-CN" sz="1200" b="0" kern="100">
                              <a:effectLst/>
                              <a:latin typeface="Times New Roman" panose="02020603050405020304" pitchFamily="18" charset="0"/>
                              <a:cs typeface="Times New Roman" panose="02020603050405020304" pitchFamily="18" charset="0"/>
                            </a:rPr>
                            <a:t>的参数</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0021142"/>
                      </a:ext>
                    </a:extLst>
                  </a:tr>
                </a:tbl>
              </a:graphicData>
            </a:graphic>
          </p:graphicFrame>
        </mc:Choice>
        <mc:Fallback xmlns="">
          <p:graphicFrame>
            <p:nvGraphicFramePr>
              <p:cNvPr id="10" name="表格 9">
                <a:extLst>
                  <a:ext uri="{FF2B5EF4-FFF2-40B4-BE49-F238E27FC236}">
                    <a16:creationId xmlns:a16="http://schemas.microsoft.com/office/drawing/2014/main" id="{4BE89F90-DF2B-402A-4816-5447B1927C6D}"/>
                  </a:ext>
                </a:extLst>
              </p:cNvPr>
              <p:cNvGraphicFramePr>
                <a:graphicFrameLocks noGrp="1"/>
              </p:cNvGraphicFramePr>
              <p:nvPr>
                <p:extLst>
                  <p:ext uri="{D42A27DB-BD31-4B8C-83A1-F6EECF244321}">
                    <p14:modId xmlns:p14="http://schemas.microsoft.com/office/powerpoint/2010/main" val="3542235442"/>
                  </p:ext>
                </p:extLst>
              </p:nvPr>
            </p:nvGraphicFramePr>
            <p:xfrm>
              <a:off x="6805515" y="2065544"/>
              <a:ext cx="5411470" cy="3107342"/>
            </p:xfrm>
            <a:graphic>
              <a:graphicData uri="http://schemas.openxmlformats.org/drawingml/2006/table">
                <a:tbl>
                  <a:tblPr firstRow="1" firstCol="1" bandRow="1">
                    <a:tableStyleId>{C083E6E3-FA7D-4D7B-A595-EF9225AFEA82}</a:tableStyleId>
                  </a:tblPr>
                  <a:tblGrid>
                    <a:gridCol w="5411470">
                      <a:extLst>
                        <a:ext uri="{9D8B030D-6E8A-4147-A177-3AD203B41FA5}">
                          <a16:colId xmlns:a16="http://schemas.microsoft.com/office/drawing/2014/main" val="3939932587"/>
                        </a:ext>
                      </a:extLst>
                    </a:gridCol>
                  </a:tblGrid>
                  <a:tr h="253282">
                    <a:tc>
                      <a:txBody>
                        <a:bodyPr/>
                        <a:lstStyle/>
                        <a:p>
                          <a:endParaRPr lang="zh-CN"/>
                        </a:p>
                      </a:txBody>
                      <a:tcPr marL="68580" marR="68580" marT="0" marB="0">
                        <a:blipFill>
                          <a:blip r:embed="rId3"/>
                          <a:stretch>
                            <a:fillRect t="-2381" r="-112" b="-1150000"/>
                          </a:stretch>
                        </a:blipFill>
                      </a:tcPr>
                    </a:tc>
                    <a:extLst>
                      <a:ext uri="{0D108BD9-81ED-4DB2-BD59-A6C34878D82A}">
                        <a16:rowId xmlns:a16="http://schemas.microsoft.com/office/drawing/2014/main" val="1194669184"/>
                      </a:ext>
                    </a:extLst>
                  </a:tr>
                  <a:tr h="253282">
                    <a:tc>
                      <a:txBody>
                        <a:bodyPr/>
                        <a:lstStyle/>
                        <a:p>
                          <a:endParaRPr lang="zh-CN"/>
                        </a:p>
                      </a:txBody>
                      <a:tcPr marL="68580" marR="68580" marT="0" marB="0">
                        <a:blipFill>
                          <a:blip r:embed="rId3"/>
                          <a:stretch>
                            <a:fillRect t="-104878" r="-112" b="-1078049"/>
                          </a:stretch>
                        </a:blipFill>
                      </a:tcPr>
                    </a:tc>
                    <a:extLst>
                      <a:ext uri="{0D108BD9-81ED-4DB2-BD59-A6C34878D82A}">
                        <a16:rowId xmlns:a16="http://schemas.microsoft.com/office/drawing/2014/main" val="2866060566"/>
                      </a:ext>
                    </a:extLst>
                  </a:tr>
                  <a:tr h="253282">
                    <a:tc>
                      <a:txBody>
                        <a:bodyPr/>
                        <a:lstStyle/>
                        <a:p>
                          <a:endParaRPr lang="zh-CN"/>
                        </a:p>
                      </a:txBody>
                      <a:tcPr marL="68580" marR="68580" marT="0" marB="0">
                        <a:blipFill>
                          <a:blip r:embed="rId3"/>
                          <a:stretch>
                            <a:fillRect t="-200000" r="-112" b="-952381"/>
                          </a:stretch>
                        </a:blipFill>
                      </a:tcPr>
                    </a:tc>
                    <a:extLst>
                      <a:ext uri="{0D108BD9-81ED-4DB2-BD59-A6C34878D82A}">
                        <a16:rowId xmlns:a16="http://schemas.microsoft.com/office/drawing/2014/main" val="800067283"/>
                      </a:ext>
                    </a:extLst>
                  </a:tr>
                  <a:tr h="540543">
                    <a:tc>
                      <a:txBody>
                        <a:bodyPr/>
                        <a:lstStyle/>
                        <a:p>
                          <a:endParaRPr lang="zh-CN"/>
                        </a:p>
                      </a:txBody>
                      <a:tcPr marL="68580" marR="68580" marT="0" marB="0">
                        <a:blipFill>
                          <a:blip r:embed="rId3"/>
                          <a:stretch>
                            <a:fillRect t="-141573" r="-112" b="-349438"/>
                          </a:stretch>
                        </a:blipFill>
                      </a:tcPr>
                    </a:tc>
                    <a:extLst>
                      <a:ext uri="{0D108BD9-81ED-4DB2-BD59-A6C34878D82A}">
                        <a16:rowId xmlns:a16="http://schemas.microsoft.com/office/drawing/2014/main" val="784248525"/>
                      </a:ext>
                    </a:extLst>
                  </a:tr>
                  <a:tr h="253282">
                    <a:tc>
                      <a:txBody>
                        <a:bodyPr/>
                        <a:lstStyle/>
                        <a:p>
                          <a:pPr indent="431165" algn="just">
                            <a:lnSpc>
                              <a:spcPct val="150000"/>
                            </a:lnSpc>
                          </a:pPr>
                          <a:r>
                            <a:rPr lang="en-US" sz="1200" b="0" kern="100">
                              <a:effectLst/>
                              <a:latin typeface="Times New Roman" panose="02020603050405020304" pitchFamily="18" charset="0"/>
                              <a:cs typeface="Times New Roman" panose="02020603050405020304" pitchFamily="18" charset="0"/>
                            </a:rPr>
                            <a:t>While epoch&lt;max_epochs</a:t>
                          </a:r>
                          <a:r>
                            <a:rPr lang="zh-CN" sz="1200" b="0" kern="100">
                              <a:effectLst/>
                              <a:latin typeface="Times New Roman" panose="02020603050405020304" pitchFamily="18" charset="0"/>
                              <a:cs typeface="Times New Roman" panose="02020603050405020304" pitchFamily="18" charset="0"/>
                            </a:rPr>
                            <a:t>：</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16293303"/>
                      </a:ext>
                    </a:extLst>
                  </a:tr>
                  <a:tr h="540543">
                    <a:tc>
                      <a:txBody>
                        <a:bodyPr/>
                        <a:lstStyle/>
                        <a:p>
                          <a:endParaRPr lang="zh-CN"/>
                        </a:p>
                      </a:txBody>
                      <a:tcPr marL="68580" marR="68580" marT="0" marB="0">
                        <a:blipFill>
                          <a:blip r:embed="rId3"/>
                          <a:stretch>
                            <a:fillRect t="-292045" r="-112" b="-205682"/>
                          </a:stretch>
                        </a:blipFill>
                      </a:tcPr>
                    </a:tc>
                    <a:extLst>
                      <a:ext uri="{0D108BD9-81ED-4DB2-BD59-A6C34878D82A}">
                        <a16:rowId xmlns:a16="http://schemas.microsoft.com/office/drawing/2014/main" val="267436079"/>
                      </a:ext>
                    </a:extLst>
                  </a:tr>
                  <a:tr h="253282">
                    <a:tc>
                      <a:txBody>
                        <a:bodyPr/>
                        <a:lstStyle/>
                        <a:p>
                          <a:endParaRPr lang="zh-CN"/>
                        </a:p>
                      </a:txBody>
                      <a:tcPr marL="68580" marR="68580" marT="0" marB="0">
                        <a:blipFill>
                          <a:blip r:embed="rId3"/>
                          <a:stretch>
                            <a:fillRect t="-821429" r="-112" b="-330952"/>
                          </a:stretch>
                        </a:blipFill>
                      </a:tcPr>
                    </a:tc>
                    <a:extLst>
                      <a:ext uri="{0D108BD9-81ED-4DB2-BD59-A6C34878D82A}">
                        <a16:rowId xmlns:a16="http://schemas.microsoft.com/office/drawing/2014/main" val="2318366984"/>
                      </a:ext>
                    </a:extLst>
                  </a:tr>
                  <a:tr h="253282">
                    <a:tc>
                      <a:txBody>
                        <a:bodyPr/>
                        <a:lstStyle/>
                        <a:p>
                          <a:endParaRPr lang="zh-CN"/>
                        </a:p>
                      </a:txBody>
                      <a:tcPr marL="68580" marR="68580" marT="0" marB="0">
                        <a:blipFill>
                          <a:blip r:embed="rId3"/>
                          <a:stretch>
                            <a:fillRect t="-921429" r="-112" b="-230952"/>
                          </a:stretch>
                        </a:blipFill>
                      </a:tcPr>
                    </a:tc>
                    <a:extLst>
                      <a:ext uri="{0D108BD9-81ED-4DB2-BD59-A6C34878D82A}">
                        <a16:rowId xmlns:a16="http://schemas.microsoft.com/office/drawing/2014/main" val="2468981294"/>
                      </a:ext>
                    </a:extLst>
                  </a:tr>
                  <a:tr h="253282">
                    <a:tc>
                      <a:txBody>
                        <a:bodyPr/>
                        <a:lstStyle/>
                        <a:p>
                          <a:endParaRPr lang="zh-CN"/>
                        </a:p>
                      </a:txBody>
                      <a:tcPr marL="68580" marR="68580" marT="0" marB="0">
                        <a:blipFill>
                          <a:blip r:embed="rId3"/>
                          <a:stretch>
                            <a:fillRect t="-1046341" r="-112" b="-136585"/>
                          </a:stretch>
                        </a:blipFill>
                      </a:tcPr>
                    </a:tc>
                    <a:extLst>
                      <a:ext uri="{0D108BD9-81ED-4DB2-BD59-A6C34878D82A}">
                        <a16:rowId xmlns:a16="http://schemas.microsoft.com/office/drawing/2014/main" val="2499437418"/>
                      </a:ext>
                    </a:extLst>
                  </a:tr>
                  <a:tr h="253282">
                    <a:tc>
                      <a:txBody>
                        <a:bodyPr/>
                        <a:lstStyle/>
                        <a:p>
                          <a:endParaRPr lang="zh-CN"/>
                        </a:p>
                      </a:txBody>
                      <a:tcPr marL="68580" marR="68580" marT="0" marB="0">
                        <a:blipFill>
                          <a:blip r:embed="rId3"/>
                          <a:stretch>
                            <a:fillRect t="-1119048" r="-112" b="-33333"/>
                          </a:stretch>
                        </a:blipFill>
                      </a:tcPr>
                    </a:tc>
                    <a:extLst>
                      <a:ext uri="{0D108BD9-81ED-4DB2-BD59-A6C34878D82A}">
                        <a16:rowId xmlns:a16="http://schemas.microsoft.com/office/drawing/2014/main" val="4240021142"/>
                      </a:ext>
                    </a:extLst>
                  </a:tr>
                </a:tbl>
              </a:graphicData>
            </a:graphic>
          </p:graphicFrame>
        </mc:Fallback>
      </mc:AlternateContent>
      <p:graphicFrame>
        <p:nvGraphicFramePr>
          <p:cNvPr id="11" name="对象 10">
            <a:extLst>
              <a:ext uri="{FF2B5EF4-FFF2-40B4-BE49-F238E27FC236}">
                <a16:creationId xmlns:a16="http://schemas.microsoft.com/office/drawing/2014/main" id="{8E3B1F2A-EC10-EA25-2743-E87B231474DE}"/>
              </a:ext>
            </a:extLst>
          </p:cNvPr>
          <p:cNvGraphicFramePr>
            <a:graphicFrameLocks noChangeAspect="1"/>
          </p:cNvGraphicFramePr>
          <p:nvPr>
            <p:extLst>
              <p:ext uri="{D42A27DB-BD31-4B8C-83A1-F6EECF244321}">
                <p14:modId xmlns:p14="http://schemas.microsoft.com/office/powerpoint/2010/main" val="2198488963"/>
              </p:ext>
            </p:extLst>
          </p:nvPr>
        </p:nvGraphicFramePr>
        <p:xfrm>
          <a:off x="427664" y="5789640"/>
          <a:ext cx="6619875" cy="327025"/>
        </p:xfrm>
        <a:graphic>
          <a:graphicData uri="http://schemas.openxmlformats.org/presentationml/2006/ole">
            <mc:AlternateContent xmlns:mc="http://schemas.openxmlformats.org/markup-compatibility/2006">
              <mc:Choice xmlns:v="urn:schemas-microsoft-com:vml" Requires="v">
                <p:oleObj name="Equation" r:id="rId4" imgW="4609800" imgH="228600" progId="Equation.DSMT4">
                  <p:embed/>
                </p:oleObj>
              </mc:Choice>
              <mc:Fallback>
                <p:oleObj name="Equation" r:id="rId4" imgW="4609800" imgH="228600" progId="Equation.DSMT4">
                  <p:embed/>
                  <p:pic>
                    <p:nvPicPr>
                      <p:cNvPr id="0" name=""/>
                      <p:cNvPicPr/>
                      <p:nvPr/>
                    </p:nvPicPr>
                    <p:blipFill>
                      <a:blip r:embed="rId5"/>
                      <a:stretch>
                        <a:fillRect/>
                      </a:stretch>
                    </p:blipFill>
                    <p:spPr>
                      <a:xfrm>
                        <a:off x="427664" y="5789640"/>
                        <a:ext cx="6619875" cy="32702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523C4928-385B-30E5-D54D-8A78C31F7983}"/>
              </a:ext>
            </a:extLst>
          </p:cNvPr>
          <p:cNvGraphicFramePr>
            <a:graphicFrameLocks noChangeAspect="1"/>
          </p:cNvGraphicFramePr>
          <p:nvPr>
            <p:extLst>
              <p:ext uri="{D42A27DB-BD31-4B8C-83A1-F6EECF244321}">
                <p14:modId xmlns:p14="http://schemas.microsoft.com/office/powerpoint/2010/main" val="4217374441"/>
              </p:ext>
            </p:extLst>
          </p:nvPr>
        </p:nvGraphicFramePr>
        <p:xfrm>
          <a:off x="398615" y="6215582"/>
          <a:ext cx="6605587" cy="322262"/>
        </p:xfrm>
        <a:graphic>
          <a:graphicData uri="http://schemas.openxmlformats.org/presentationml/2006/ole">
            <mc:AlternateContent xmlns:mc="http://schemas.openxmlformats.org/markup-compatibility/2006">
              <mc:Choice xmlns:v="urn:schemas-microsoft-com:vml" Requires="v">
                <p:oleObj name="Equation" r:id="rId6" imgW="4940280" imgH="241200" progId="Equation.DSMT4">
                  <p:embed/>
                </p:oleObj>
              </mc:Choice>
              <mc:Fallback>
                <p:oleObj name="Equation" r:id="rId6" imgW="4940280" imgH="241200" progId="Equation.DSMT4">
                  <p:embed/>
                  <p:pic>
                    <p:nvPicPr>
                      <p:cNvPr id="0" name=""/>
                      <p:cNvPicPr/>
                      <p:nvPr/>
                    </p:nvPicPr>
                    <p:blipFill>
                      <a:blip r:embed="rId7"/>
                      <a:stretch>
                        <a:fillRect/>
                      </a:stretch>
                    </p:blipFill>
                    <p:spPr>
                      <a:xfrm>
                        <a:off x="398615" y="6215582"/>
                        <a:ext cx="6605587" cy="322262"/>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A9AD7602-D3D9-9626-8BEC-0CA233A0E2B8}"/>
              </a:ext>
            </a:extLst>
          </p:cNvPr>
          <p:cNvSpPr txBox="1"/>
          <p:nvPr/>
        </p:nvSpPr>
        <p:spPr>
          <a:xfrm>
            <a:off x="961766" y="5303520"/>
            <a:ext cx="1354714" cy="369332"/>
          </a:xfrm>
          <a:prstGeom prst="rect">
            <a:avLst/>
          </a:prstGeom>
          <a:noFill/>
        </p:spPr>
        <p:txBody>
          <a:bodyPr wrap="square" rtlCol="0">
            <a:spAutoFit/>
          </a:bodyPr>
          <a:lstStyle/>
          <a:p>
            <a:r>
              <a:rPr lang="en-US" altLang="zh-CN" b="1"/>
              <a:t>Loss</a:t>
            </a:r>
            <a:r>
              <a:rPr lang="zh-CN" altLang="en-US" b="1"/>
              <a:t>：</a:t>
            </a:r>
          </a:p>
        </p:txBody>
      </p:sp>
      <p:sp>
        <p:nvSpPr>
          <p:cNvPr id="15" name="文本框 14">
            <a:extLst>
              <a:ext uri="{FF2B5EF4-FFF2-40B4-BE49-F238E27FC236}">
                <a16:creationId xmlns:a16="http://schemas.microsoft.com/office/drawing/2014/main" id="{F59B7FAF-7537-2D29-1FC4-6395CE8ADAEE}"/>
              </a:ext>
            </a:extLst>
          </p:cNvPr>
          <p:cNvSpPr txBox="1"/>
          <p:nvPr/>
        </p:nvSpPr>
        <p:spPr>
          <a:xfrm>
            <a:off x="7047539" y="5792092"/>
            <a:ext cx="613992" cy="307777"/>
          </a:xfrm>
          <a:prstGeom prst="rect">
            <a:avLst/>
          </a:prstGeom>
          <a:noFill/>
        </p:spPr>
        <p:txBody>
          <a:bodyPr wrap="square">
            <a:spAutoFit/>
          </a:bodyPr>
          <a:lstStyle/>
          <a:p>
            <a:r>
              <a:rPr lang="en-US" altLang="zh-CN" sz="1400">
                <a:latin typeface="+mn-ea"/>
              </a:rPr>
              <a:t>(3.11)</a:t>
            </a:r>
          </a:p>
        </p:txBody>
      </p:sp>
      <p:sp>
        <p:nvSpPr>
          <p:cNvPr id="16" name="文本框 15">
            <a:extLst>
              <a:ext uri="{FF2B5EF4-FFF2-40B4-BE49-F238E27FC236}">
                <a16:creationId xmlns:a16="http://schemas.microsoft.com/office/drawing/2014/main" id="{DF20F043-730B-EC3E-8355-873D254DA98F}"/>
              </a:ext>
            </a:extLst>
          </p:cNvPr>
          <p:cNvSpPr txBox="1"/>
          <p:nvPr/>
        </p:nvSpPr>
        <p:spPr>
          <a:xfrm>
            <a:off x="7047539" y="6207744"/>
            <a:ext cx="613992" cy="307777"/>
          </a:xfrm>
          <a:prstGeom prst="rect">
            <a:avLst/>
          </a:prstGeom>
          <a:noFill/>
        </p:spPr>
        <p:txBody>
          <a:bodyPr wrap="square">
            <a:spAutoFit/>
          </a:bodyPr>
          <a:lstStyle/>
          <a:p>
            <a:r>
              <a:rPr lang="en-US" altLang="zh-CN" sz="1400">
                <a:latin typeface="+mn-ea"/>
              </a:rPr>
              <a:t>(3.12)</a:t>
            </a:r>
          </a:p>
        </p:txBody>
      </p:sp>
      <p:graphicFrame>
        <p:nvGraphicFramePr>
          <p:cNvPr id="17" name="对象 16">
            <a:extLst>
              <a:ext uri="{FF2B5EF4-FFF2-40B4-BE49-F238E27FC236}">
                <a16:creationId xmlns:a16="http://schemas.microsoft.com/office/drawing/2014/main" id="{8DB2118E-BF5B-D7EA-CE0E-5BD585CD6952}"/>
              </a:ext>
            </a:extLst>
          </p:cNvPr>
          <p:cNvGraphicFramePr>
            <a:graphicFrameLocks noChangeAspect="1"/>
          </p:cNvGraphicFramePr>
          <p:nvPr>
            <p:extLst>
              <p:ext uri="{D42A27DB-BD31-4B8C-83A1-F6EECF244321}">
                <p14:modId xmlns:p14="http://schemas.microsoft.com/office/powerpoint/2010/main" val="977458304"/>
              </p:ext>
            </p:extLst>
          </p:nvPr>
        </p:nvGraphicFramePr>
        <p:xfrm>
          <a:off x="7790400" y="5789640"/>
          <a:ext cx="3441700" cy="328613"/>
        </p:xfrm>
        <a:graphic>
          <a:graphicData uri="http://schemas.openxmlformats.org/presentationml/2006/ole">
            <mc:AlternateContent xmlns:mc="http://schemas.openxmlformats.org/markup-compatibility/2006">
              <mc:Choice xmlns:v="urn:schemas-microsoft-com:vml" Requires="v">
                <p:oleObj name="Equation" r:id="rId8" imgW="2387520" imgH="228600" progId="Equation.DSMT4">
                  <p:embed/>
                </p:oleObj>
              </mc:Choice>
              <mc:Fallback>
                <p:oleObj name="Equation" r:id="rId8" imgW="2387520" imgH="228600" progId="Equation.DSMT4">
                  <p:embed/>
                  <p:pic>
                    <p:nvPicPr>
                      <p:cNvPr id="0" name=""/>
                      <p:cNvPicPr/>
                      <p:nvPr/>
                    </p:nvPicPr>
                    <p:blipFill>
                      <a:blip r:embed="rId9"/>
                      <a:stretch>
                        <a:fillRect/>
                      </a:stretch>
                    </p:blipFill>
                    <p:spPr>
                      <a:xfrm>
                        <a:off x="7790400" y="5789640"/>
                        <a:ext cx="3441700" cy="328613"/>
                      </a:xfrm>
                      <a:prstGeom prst="rect">
                        <a:avLst/>
                      </a:prstGeom>
                    </p:spPr>
                  </p:pic>
                </p:oleObj>
              </mc:Fallback>
            </mc:AlternateContent>
          </a:graphicData>
        </a:graphic>
      </p:graphicFrame>
      <p:sp>
        <p:nvSpPr>
          <p:cNvPr id="18" name="文本框 17">
            <a:extLst>
              <a:ext uri="{FF2B5EF4-FFF2-40B4-BE49-F238E27FC236}">
                <a16:creationId xmlns:a16="http://schemas.microsoft.com/office/drawing/2014/main" id="{D67E5D79-6AD0-E193-6B0E-BC2FADE4AEAC}"/>
              </a:ext>
            </a:extLst>
          </p:cNvPr>
          <p:cNvSpPr txBox="1"/>
          <p:nvPr/>
        </p:nvSpPr>
        <p:spPr>
          <a:xfrm>
            <a:off x="11232100" y="5799263"/>
            <a:ext cx="613992" cy="307777"/>
          </a:xfrm>
          <a:prstGeom prst="rect">
            <a:avLst/>
          </a:prstGeom>
          <a:noFill/>
        </p:spPr>
        <p:txBody>
          <a:bodyPr wrap="square">
            <a:spAutoFit/>
          </a:bodyPr>
          <a:lstStyle/>
          <a:p>
            <a:r>
              <a:rPr lang="en-US" altLang="zh-CN" sz="1400">
                <a:latin typeface="+mn-ea"/>
              </a:rPr>
              <a:t>(3.13)</a:t>
            </a:r>
          </a:p>
        </p:txBody>
      </p:sp>
    </p:spTree>
    <p:extLst>
      <p:ext uri="{BB962C8B-B14F-4D97-AF65-F5344CB8AC3E}">
        <p14:creationId xmlns:p14="http://schemas.microsoft.com/office/powerpoint/2010/main" val="750005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无攻击</a:t>
            </a:r>
            <a:endParaRPr lang="zh-CN" altLang="en-US" sz="2400" b="1" dirty="0">
              <a:solidFill>
                <a:schemeClr val="bg1"/>
              </a:solidFill>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graphicFrame>
        <p:nvGraphicFramePr>
          <p:cNvPr id="2" name="表格 3">
            <a:extLst>
              <a:ext uri="{FF2B5EF4-FFF2-40B4-BE49-F238E27FC236}">
                <a16:creationId xmlns:a16="http://schemas.microsoft.com/office/drawing/2014/main" id="{BB0072F8-AD18-8245-8A6E-72E88BF13DBE}"/>
              </a:ext>
            </a:extLst>
          </p:cNvPr>
          <p:cNvGraphicFramePr>
            <a:graphicFrameLocks noGrp="1"/>
          </p:cNvGraphicFramePr>
          <p:nvPr>
            <p:extLst>
              <p:ext uri="{D42A27DB-BD31-4B8C-83A1-F6EECF244321}">
                <p14:modId xmlns:p14="http://schemas.microsoft.com/office/powerpoint/2010/main" val="2217246021"/>
              </p:ext>
            </p:extLst>
          </p:nvPr>
        </p:nvGraphicFramePr>
        <p:xfrm>
          <a:off x="5151120" y="2285540"/>
          <a:ext cx="5636067" cy="609600"/>
        </p:xfrm>
        <a:graphic>
          <a:graphicData uri="http://schemas.openxmlformats.org/drawingml/2006/table">
            <a:tbl>
              <a:tblPr firstRow="1" bandRow="1">
                <a:tableStyleId>{C083E6E3-FA7D-4D7B-A595-EF9225AFEA82}</a:tableStyleId>
              </a:tblPr>
              <a:tblGrid>
                <a:gridCol w="1878689">
                  <a:extLst>
                    <a:ext uri="{9D8B030D-6E8A-4147-A177-3AD203B41FA5}">
                      <a16:colId xmlns:a16="http://schemas.microsoft.com/office/drawing/2014/main" val="4182555237"/>
                    </a:ext>
                  </a:extLst>
                </a:gridCol>
                <a:gridCol w="1878689">
                  <a:extLst>
                    <a:ext uri="{9D8B030D-6E8A-4147-A177-3AD203B41FA5}">
                      <a16:colId xmlns:a16="http://schemas.microsoft.com/office/drawing/2014/main" val="545006114"/>
                    </a:ext>
                  </a:extLst>
                </a:gridCol>
                <a:gridCol w="1878689">
                  <a:extLst>
                    <a:ext uri="{9D8B030D-6E8A-4147-A177-3AD203B41FA5}">
                      <a16:colId xmlns:a16="http://schemas.microsoft.com/office/drawing/2014/main" val="3100703700"/>
                    </a:ext>
                  </a:extLst>
                </a:gridCol>
              </a:tblGrid>
              <a:tr h="245787">
                <a:tc>
                  <a:txBody>
                    <a:bodyPr/>
                    <a:lstStyle/>
                    <a:p>
                      <a:pPr algn="ctr"/>
                      <a:r>
                        <a:rPr lang="en-US" altLang="zh-CN" sz="1400"/>
                        <a:t>Images</a:t>
                      </a:r>
                      <a:endParaRPr lang="zh-CN" altLang="en-US" sz="1400"/>
                    </a:p>
                  </a:txBody>
                  <a:tcPr/>
                </a:tc>
                <a:tc>
                  <a:txBody>
                    <a:bodyPr/>
                    <a:lstStyle/>
                    <a:p>
                      <a:pPr algn="ctr"/>
                      <a:r>
                        <a:rPr lang="en-US" altLang="zh-CN" sz="1400"/>
                        <a:t>Avg BER/bit</a:t>
                      </a:r>
                      <a:endParaRPr lang="zh-CN" altLang="en-US" sz="14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t>Avg PSNR/dB</a:t>
                      </a:r>
                      <a:endParaRPr lang="zh-CN" altLang="en-US" sz="1400"/>
                    </a:p>
                  </a:txBody>
                  <a:tcPr/>
                </a:tc>
                <a:extLst>
                  <a:ext uri="{0D108BD9-81ED-4DB2-BD59-A6C34878D82A}">
                    <a16:rowId xmlns:a16="http://schemas.microsoft.com/office/drawing/2014/main" val="4118548424"/>
                  </a:ext>
                </a:extLst>
              </a:tr>
              <a:tr h="245787">
                <a:tc>
                  <a:txBody>
                    <a:bodyPr/>
                    <a:lstStyle/>
                    <a:p>
                      <a:pPr algn="ctr"/>
                      <a:r>
                        <a:rPr lang="en-US" altLang="zh-CN" sz="1400"/>
                        <a:t>64</a:t>
                      </a:r>
                      <a:endParaRPr lang="zh-CN" altLang="en-US" sz="1400"/>
                    </a:p>
                  </a:txBody>
                  <a:tcPr/>
                </a:tc>
                <a:tc>
                  <a:txBody>
                    <a:bodyPr/>
                    <a:lstStyle/>
                    <a:p>
                      <a:pPr algn="ctr"/>
                      <a:r>
                        <a:rPr lang="en-US" altLang="zh-CN" sz="1400"/>
                        <a:t>0</a:t>
                      </a:r>
                      <a:endParaRPr lang="zh-CN" altLang="en-US" sz="1400"/>
                    </a:p>
                  </a:txBody>
                  <a:tcPr/>
                </a:tc>
                <a:tc>
                  <a:txBody>
                    <a:bodyPr/>
                    <a:lstStyle/>
                    <a:p>
                      <a:pPr algn="ctr"/>
                      <a:r>
                        <a:rPr lang="en-US" altLang="zh-CN" sz="1400"/>
                        <a:t>1</a:t>
                      </a:r>
                      <a:endParaRPr lang="zh-CN" altLang="en-US" sz="1400"/>
                    </a:p>
                  </a:txBody>
                  <a:tcPr/>
                </a:tc>
                <a:extLst>
                  <a:ext uri="{0D108BD9-81ED-4DB2-BD59-A6C34878D82A}">
                    <a16:rowId xmlns:a16="http://schemas.microsoft.com/office/drawing/2014/main" val="3976330652"/>
                  </a:ext>
                </a:extLst>
              </a:tr>
            </a:tbl>
          </a:graphicData>
        </a:graphic>
      </p:graphicFrame>
      <p:pic>
        <p:nvPicPr>
          <p:cNvPr id="4" name="图片 3">
            <a:extLst>
              <a:ext uri="{FF2B5EF4-FFF2-40B4-BE49-F238E27FC236}">
                <a16:creationId xmlns:a16="http://schemas.microsoft.com/office/drawing/2014/main" id="{8D4A585A-001E-092E-9F91-8FAD9372695B}"/>
              </a:ext>
            </a:extLst>
          </p:cNvPr>
          <p:cNvPicPr>
            <a:picLocks noChangeAspect="1"/>
          </p:cNvPicPr>
          <p:nvPr/>
        </p:nvPicPr>
        <p:blipFill>
          <a:blip r:embed="rId2"/>
          <a:stretch>
            <a:fillRect/>
          </a:stretch>
        </p:blipFill>
        <p:spPr>
          <a:xfrm>
            <a:off x="3882573" y="3141757"/>
            <a:ext cx="7355495" cy="3225006"/>
          </a:xfrm>
          <a:prstGeom prst="rect">
            <a:avLst/>
          </a:prstGeom>
        </p:spPr>
      </p:pic>
      <p:sp>
        <p:nvSpPr>
          <p:cNvPr id="6" name="矩形 5">
            <a:extLst>
              <a:ext uri="{FF2B5EF4-FFF2-40B4-BE49-F238E27FC236}">
                <a16:creationId xmlns:a16="http://schemas.microsoft.com/office/drawing/2014/main" id="{6ED5905F-ABCE-E9DE-79C7-A7EABF3FBA41}"/>
              </a:ext>
            </a:extLst>
          </p:cNvPr>
          <p:cNvSpPr/>
          <p:nvPr/>
        </p:nvSpPr>
        <p:spPr>
          <a:xfrm>
            <a:off x="710381" y="2120077"/>
            <a:ext cx="2775836" cy="2634183"/>
          </a:xfrm>
          <a:prstGeom prst="rect">
            <a:avLst/>
          </a:prstGeom>
        </p:spPr>
        <p:txBody>
          <a:bodyPr wrap="square">
            <a:spAutoFit/>
          </a:bodyPr>
          <a:lstStyle/>
          <a:p>
            <a:pPr marL="285750" indent="284480" algn="just" fontAlgn="auto">
              <a:lnSpc>
                <a:spcPct val="150000"/>
              </a:lnSpc>
              <a:spcBef>
                <a:spcPts val="600"/>
              </a:spcBef>
              <a:buFont typeface="Wingdings" panose="05000000000000000000" charset="0"/>
              <a:buChar char="Ø"/>
            </a:pPr>
            <a:r>
              <a:rPr lang="zh-CN" altLang="en-US" sz="1600" spc="100">
                <a:latin typeface="微软雅黑" panose="020B0503020204020204" charset="-122"/>
                <a:ea typeface="微软雅黑" panose="020B0503020204020204" charset="-122"/>
                <a:cs typeface="+mn-ea"/>
                <a:sym typeface="+mn-ea"/>
              </a:rPr>
              <a:t>通过含有水印的测试后，使用可逆水印技术提取哈希值，以此判断是否遭受攻击，如果未遭受攻击，便可恢复出原始图像，并从中可提取水印，进行版权认证。</a:t>
            </a:r>
            <a:endParaRPr lang="zh-CN" altLang="en-US" sz="1600" spc="100" dirty="0">
              <a:latin typeface="微软雅黑" panose="020B0503020204020204" charset="-122"/>
              <a:ea typeface="微软雅黑" panose="020B0503020204020204" charset="-122"/>
              <a:cs typeface="+mn-ea"/>
              <a:sym typeface="+mn-ea"/>
            </a:endParaRPr>
          </a:p>
        </p:txBody>
      </p:sp>
      <p:sp>
        <p:nvSpPr>
          <p:cNvPr id="7" name="文本框 6">
            <a:extLst>
              <a:ext uri="{FF2B5EF4-FFF2-40B4-BE49-F238E27FC236}">
                <a16:creationId xmlns:a16="http://schemas.microsoft.com/office/drawing/2014/main" id="{06D241D0-8738-A7B4-0AA9-9DDA2887EE6A}"/>
              </a:ext>
            </a:extLst>
          </p:cNvPr>
          <p:cNvSpPr txBox="1"/>
          <p:nvPr/>
        </p:nvSpPr>
        <p:spPr>
          <a:xfrm>
            <a:off x="6822781" y="6305603"/>
            <a:ext cx="2817607" cy="307777"/>
          </a:xfrm>
          <a:prstGeom prst="rect">
            <a:avLst/>
          </a:prstGeom>
          <a:noFill/>
        </p:spPr>
        <p:txBody>
          <a:bodyPr wrap="square">
            <a:spAutoFit/>
          </a:bodyPr>
          <a:lstStyle/>
          <a:p>
            <a:pPr eaLnBrk="1" hangingPunct="1"/>
            <a:r>
              <a:rPr lang="zh-CN" altLang="zh-CN" sz="1400">
                <a:latin typeface="+mn-ea"/>
                <a:cs typeface="+mn-ea"/>
                <a:sym typeface="微软雅黑" panose="020B0503020204020204" charset="-122"/>
              </a:rPr>
              <a:t>图</a:t>
            </a:r>
            <a:r>
              <a:rPr lang="en-US" altLang="zh-CN" sz="1400">
                <a:latin typeface="+mn-ea"/>
                <a:cs typeface="+mn-ea"/>
                <a:sym typeface="微软雅黑" panose="020B0503020204020204" charset="-122"/>
              </a:rPr>
              <a:t>3-21  </a:t>
            </a:r>
            <a:r>
              <a:rPr lang="zh-CN" altLang="en-US" sz="1400">
                <a:latin typeface="+mn-ea"/>
                <a:cs typeface="+mn-ea"/>
                <a:sym typeface="微软雅黑" panose="020B0503020204020204" charset="-122"/>
              </a:rPr>
              <a:t>恢复图像与原图像差值图</a:t>
            </a:r>
            <a:endParaRPr lang="zh-CN" altLang="en-US" sz="1400" dirty="0">
              <a:latin typeface="+mn-ea"/>
              <a:cs typeface="+mn-ea"/>
              <a:sym typeface="微软雅黑" panose="020B0503020204020204" charset="-122"/>
            </a:endParaRPr>
          </a:p>
        </p:txBody>
      </p:sp>
      <p:sp>
        <p:nvSpPr>
          <p:cNvPr id="14" name="文本框 13">
            <a:extLst>
              <a:ext uri="{FF2B5EF4-FFF2-40B4-BE49-F238E27FC236}">
                <a16:creationId xmlns:a16="http://schemas.microsoft.com/office/drawing/2014/main" id="{09D8E379-BF0F-7A3F-EDF2-C3DBD188CB4F}"/>
              </a:ext>
            </a:extLst>
          </p:cNvPr>
          <p:cNvSpPr txBox="1"/>
          <p:nvPr/>
        </p:nvSpPr>
        <p:spPr>
          <a:xfrm>
            <a:off x="6550263" y="1908129"/>
            <a:ext cx="2837779" cy="377411"/>
          </a:xfrm>
          <a:prstGeom prst="rect">
            <a:avLst/>
          </a:prstGeom>
          <a:noFill/>
        </p:spPr>
        <p:txBody>
          <a:bodyPr wrap="square">
            <a:spAutoFit/>
          </a:bodyPr>
          <a:lstStyle/>
          <a:p>
            <a:pPr algn="ctr">
              <a:lnSpc>
                <a:spcPct val="150000"/>
              </a:lnSpc>
            </a:pPr>
            <a:r>
              <a:rPr lang="zh-CN" altLang="en-US" sz="1400" kern="100">
                <a:effectLst/>
                <a:latin typeface="+mn-ea"/>
                <a:cs typeface="宋体" panose="02010600030101010101" pitchFamily="2" charset="-122"/>
              </a:rPr>
              <a:t>表</a:t>
            </a:r>
            <a:r>
              <a:rPr lang="en-US" altLang="zh-CN" sz="1400" kern="100">
                <a:latin typeface="+mn-ea"/>
                <a:cs typeface="宋体" panose="02010600030101010101" pitchFamily="2" charset="-122"/>
              </a:rPr>
              <a:t>3-8</a:t>
            </a:r>
            <a:r>
              <a:rPr lang="en-US" altLang="zh-CN" sz="1400" kern="100">
                <a:effectLst/>
                <a:latin typeface="+mn-ea"/>
                <a:cs typeface="宋体" panose="02010600030101010101" pitchFamily="2" charset="-122"/>
              </a:rPr>
              <a:t>  </a:t>
            </a:r>
            <a:r>
              <a:rPr lang="zh-CN" altLang="en-US" sz="1400" kern="100">
                <a:latin typeface="+mn-ea"/>
                <a:cs typeface="宋体" panose="02010600030101010101" pitchFamily="2" charset="-122"/>
              </a:rPr>
              <a:t>无攻击下的</a:t>
            </a:r>
            <a:r>
              <a:rPr lang="en-US" altLang="zh-CN" sz="1400" kern="100">
                <a:latin typeface="+mn-ea"/>
                <a:cs typeface="宋体" panose="02010600030101010101" pitchFamily="2" charset="-122"/>
              </a:rPr>
              <a:t>BER</a:t>
            </a:r>
            <a:r>
              <a:rPr lang="zh-CN" altLang="en-US" sz="1400" kern="100">
                <a:latin typeface="+mn-ea"/>
                <a:cs typeface="宋体" panose="02010600030101010101" pitchFamily="2" charset="-122"/>
              </a:rPr>
              <a:t>和</a:t>
            </a:r>
            <a:r>
              <a:rPr lang="en-US" altLang="zh-CN" sz="1400" kern="100">
                <a:latin typeface="+mn-ea"/>
                <a:cs typeface="宋体" panose="02010600030101010101" pitchFamily="2" charset="-122"/>
              </a:rPr>
              <a:t>PSNR</a:t>
            </a:r>
            <a:r>
              <a:rPr lang="zh-CN" altLang="en-US" sz="1400" kern="100">
                <a:latin typeface="+mn-ea"/>
                <a:cs typeface="宋体" panose="02010600030101010101" pitchFamily="2" charset="-122"/>
              </a:rPr>
              <a:t>值</a:t>
            </a:r>
            <a:endParaRPr lang="en-US" altLang="zh-CN" sz="1400" kern="100" dirty="0">
              <a:effectLst/>
              <a:latin typeface="+mn-ea"/>
              <a:cs typeface="宋体" panose="02010600030101010101" pitchFamily="2" charset="-122"/>
            </a:endParaRPr>
          </a:p>
        </p:txBody>
      </p:sp>
    </p:spTree>
    <p:extLst>
      <p:ext uri="{BB962C8B-B14F-4D97-AF65-F5344CB8AC3E}">
        <p14:creationId xmlns:p14="http://schemas.microsoft.com/office/powerpoint/2010/main" val="1535553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鲁棒性分析</a:t>
            </a:r>
            <a:endParaRPr lang="zh-CN" altLang="en-US" sz="2400" b="1" dirty="0">
              <a:solidFill>
                <a:schemeClr val="bg1"/>
              </a:solidFill>
            </a:endParaRPr>
          </a:p>
        </p:txBody>
      </p:sp>
      <p:sp>
        <p:nvSpPr>
          <p:cNvPr id="2" name="矩形 1"/>
          <p:cNvSpPr/>
          <p:nvPr/>
        </p:nvSpPr>
        <p:spPr>
          <a:xfrm>
            <a:off x="692785" y="1998980"/>
            <a:ext cx="3044825" cy="458908"/>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a:latin typeface="+mj-ea"/>
                <a:ea typeface="+mj-ea"/>
                <a:cs typeface="+mn-ea"/>
                <a:sym typeface="+mn-ea"/>
              </a:rPr>
              <a:t>单项攻击</a:t>
            </a: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graphicFrame>
        <p:nvGraphicFramePr>
          <p:cNvPr id="22" name="表格 21">
            <a:extLst>
              <a:ext uri="{FF2B5EF4-FFF2-40B4-BE49-F238E27FC236}">
                <a16:creationId xmlns:a16="http://schemas.microsoft.com/office/drawing/2014/main" id="{3B372AA8-FC1B-7B4E-872B-964A3C3763B8}"/>
              </a:ext>
            </a:extLst>
          </p:cNvPr>
          <p:cNvGraphicFramePr>
            <a:graphicFrameLocks noGrp="1"/>
          </p:cNvGraphicFramePr>
          <p:nvPr>
            <p:extLst>
              <p:ext uri="{D42A27DB-BD31-4B8C-83A1-F6EECF244321}">
                <p14:modId xmlns:p14="http://schemas.microsoft.com/office/powerpoint/2010/main" val="1983157198"/>
              </p:ext>
            </p:extLst>
          </p:nvPr>
        </p:nvGraphicFramePr>
        <p:xfrm>
          <a:off x="4542200" y="2575433"/>
          <a:ext cx="3790258" cy="3836781"/>
        </p:xfrm>
        <a:graphic>
          <a:graphicData uri="http://schemas.openxmlformats.org/drawingml/2006/table">
            <a:tbl>
              <a:tblPr bandRow="1">
                <a:tableStyleId>{C083E6E3-FA7D-4D7B-A595-EF9225AFEA82}</a:tableStyleId>
              </a:tblPr>
              <a:tblGrid>
                <a:gridCol w="1225917">
                  <a:extLst>
                    <a:ext uri="{9D8B030D-6E8A-4147-A177-3AD203B41FA5}">
                      <a16:colId xmlns:a16="http://schemas.microsoft.com/office/drawing/2014/main" val="3070769740"/>
                    </a:ext>
                  </a:extLst>
                </a:gridCol>
                <a:gridCol w="1384977">
                  <a:extLst>
                    <a:ext uri="{9D8B030D-6E8A-4147-A177-3AD203B41FA5}">
                      <a16:colId xmlns:a16="http://schemas.microsoft.com/office/drawing/2014/main" val="236660761"/>
                    </a:ext>
                  </a:extLst>
                </a:gridCol>
                <a:gridCol w="1179364">
                  <a:extLst>
                    <a:ext uri="{9D8B030D-6E8A-4147-A177-3AD203B41FA5}">
                      <a16:colId xmlns:a16="http://schemas.microsoft.com/office/drawing/2014/main" val="116243847"/>
                    </a:ext>
                  </a:extLst>
                </a:gridCol>
              </a:tblGrid>
              <a:tr h="295137">
                <a:tc>
                  <a:txBody>
                    <a:bodyPr/>
                    <a:lstStyle/>
                    <a:p>
                      <a:pPr algn="ctr" fontAlgn="b">
                        <a:lnSpc>
                          <a:spcPct val="150000"/>
                        </a:lnSpc>
                      </a:pPr>
                      <a:r>
                        <a:rPr lang="zh-CN" altLang="en-US" sz="1100" b="1" u="none" strike="noStrike" dirty="0">
                          <a:solidFill>
                            <a:srgbClr val="000000"/>
                          </a:solidFill>
                          <a:effectLst/>
                        </a:rPr>
                        <a:t>攻击方式</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lnSpc>
                          <a:spcPct val="150000"/>
                        </a:lnSpc>
                      </a:pPr>
                      <a:r>
                        <a:rPr lang="zh-CN" altLang="en-US" sz="1100" b="1" u="none" strike="noStrike" dirty="0">
                          <a:solidFill>
                            <a:srgbClr val="000000"/>
                          </a:solidFill>
                          <a:effectLst/>
                        </a:rPr>
                        <a:t>参数</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lnSpc>
                          <a:spcPct val="150000"/>
                        </a:lnSpc>
                      </a:pPr>
                      <a:r>
                        <a:rPr lang="en-US" altLang="zh-CN" sz="1100" b="1" u="none" strike="noStrike">
                          <a:solidFill>
                            <a:srgbClr val="000000"/>
                          </a:solidFill>
                          <a:effectLst/>
                        </a:rPr>
                        <a:t>BER</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105336748"/>
                  </a:ext>
                </a:extLst>
              </a:tr>
              <a:tr h="295137">
                <a:tc rowSpan="4">
                  <a:txBody>
                    <a:bodyPr/>
                    <a:lstStyle/>
                    <a:p>
                      <a:pPr algn="ctr" fontAlgn="b"/>
                      <a:r>
                        <a:rPr lang="zh-CN" altLang="en-US" sz="1400" b="0" i="0" u="none" strike="noStrike">
                          <a:solidFill>
                            <a:srgbClr val="000000"/>
                          </a:solidFill>
                          <a:effectLst/>
                          <a:latin typeface="+mn-ea"/>
                          <a:ea typeface="+mn-ea"/>
                        </a:rPr>
                        <a:t>随机裁剪</a:t>
                      </a:r>
                      <a:r>
                        <a:rPr lang="zh-CN" altLang="en-US" sz="1400" u="none" strike="noStrike">
                          <a:effectLst/>
                          <a:latin typeface="+mn-ea"/>
                          <a:ea typeface="+mn-ea"/>
                        </a:rPr>
                        <a:t>　</a:t>
                      </a:r>
                    </a:p>
                  </a:txBody>
                  <a:tcPr marL="9525" marR="9525" marT="9525" marB="0" anchor="ctr"/>
                </a:tc>
                <a:tc>
                  <a:txBody>
                    <a:bodyPr/>
                    <a:lstStyle/>
                    <a:p>
                      <a:pPr algn="ctr" fontAlgn="b"/>
                      <a:r>
                        <a:rPr lang="en-US" altLang="zh-CN" sz="1100" u="none" strike="noStrike">
                          <a:effectLst/>
                        </a:rPr>
                        <a:t>q = 0.125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a:t>0.000004</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1481069744"/>
                  </a:ext>
                </a:extLst>
              </a:tr>
              <a:tr h="295137">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q = 0.25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a:t>0.000004</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534059384"/>
                  </a:ext>
                </a:extLst>
              </a:tr>
              <a:tr h="295137">
                <a:tc vMerge="1">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q = 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a:t>0.000004</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2276320574"/>
                  </a:ext>
                </a:extLst>
              </a:tr>
              <a:tr h="295137">
                <a:tc vMerge="1">
                  <a:txBody>
                    <a:bodyPr/>
                    <a:lstStyle/>
                    <a:p>
                      <a:pPr algn="ctr" fontAlgn="b"/>
                      <a:r>
                        <a:rPr lang="zh-CN" altLang="en-US" sz="1100" u="none" strike="noStrike">
                          <a:effectLst/>
                          <a:latin typeface="+mn-ea"/>
                          <a:ea typeface="+mn-ea"/>
                        </a:rPr>
                        <a:t>　</a:t>
                      </a:r>
                      <a:endParaRPr lang="zh-CN" altLang="en-US" sz="1100" b="0" i="0" u="none" strike="noStrike">
                        <a:solidFill>
                          <a:srgbClr val="000000"/>
                        </a:solidFill>
                        <a:effectLst/>
                        <a:latin typeface="+mn-ea"/>
                        <a:ea typeface="+mn-ea"/>
                      </a:endParaRPr>
                    </a:p>
                  </a:txBody>
                  <a:tcPr marL="9525" marR="9525" marT="9525" marB="0" anchor="ctr">
                    <a:noFill/>
                  </a:tcPr>
                </a:tc>
                <a:tc>
                  <a:txBody>
                    <a:bodyPr/>
                    <a:lstStyle/>
                    <a:p>
                      <a:pPr algn="ctr" fontAlgn="b"/>
                      <a:r>
                        <a:rPr lang="en-US" altLang="zh-CN" sz="1100" u="none" strike="noStrike">
                          <a:effectLst/>
                        </a:rPr>
                        <a:t>q = 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a:t>0.000004</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181869317"/>
                  </a:ext>
                </a:extLst>
              </a:tr>
              <a:tr h="295137">
                <a:tc rowSpan="4">
                  <a:txBody>
                    <a:bodyPr/>
                    <a:lstStyle/>
                    <a:p>
                      <a:pPr algn="ctr" fontAlgn="b"/>
                      <a:r>
                        <a:rPr lang="en-US" altLang="zh-CN" sz="1400" u="none" strike="noStrike">
                          <a:effectLst/>
                          <a:latin typeface="+mn-ea"/>
                          <a:ea typeface="+mn-ea"/>
                        </a:rPr>
                        <a:t>JPEG</a:t>
                      </a:r>
                      <a:r>
                        <a:rPr lang="zh-CN" altLang="en-US" sz="1400" u="none" strike="noStrike">
                          <a:effectLst/>
                          <a:latin typeface="+mn-ea"/>
                          <a:ea typeface="+mn-ea"/>
                        </a:rPr>
                        <a:t>压缩　　</a:t>
                      </a:r>
                      <a:endParaRPr lang="zh-CN" altLang="en-US" sz="1400" b="0" i="0" u="none" strike="noStrike">
                        <a:solidFill>
                          <a:srgbClr val="000000"/>
                        </a:solidFill>
                        <a:effectLst/>
                        <a:latin typeface="+mn-ea"/>
                        <a:ea typeface="+mn-ea"/>
                      </a:endParaRPr>
                    </a:p>
                  </a:txBody>
                  <a:tcPr marL="9525" marR="9525" marT="9525" marB="0" anchor="ctr">
                    <a:solidFill>
                      <a:schemeClr val="accent3">
                        <a:lumMod val="20000"/>
                        <a:lumOff val="80000"/>
                      </a:schemeClr>
                    </a:solidFill>
                  </a:tcPr>
                </a:tc>
                <a:tc>
                  <a:txBody>
                    <a:bodyPr/>
                    <a:lstStyle/>
                    <a:p>
                      <a:pPr algn="ctr" fontAlgn="b"/>
                      <a:r>
                        <a:rPr lang="en-US" altLang="zh-CN" sz="1100" u="none" strike="noStrike">
                          <a:effectLst/>
                        </a:rPr>
                        <a:t>Q</a:t>
                      </a:r>
                      <a:r>
                        <a:rPr lang="en-US" sz="1100" u="none" strike="noStrike">
                          <a:effectLst/>
                        </a:rPr>
                        <a:t>= 90</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a:t>0.000004</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2466275849"/>
                  </a:ext>
                </a:extLst>
              </a:tr>
              <a:tr h="295137">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Q= 70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a:t>0.000011</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513338363"/>
                  </a:ext>
                </a:extLst>
              </a:tr>
              <a:tr h="295137">
                <a:tc vMerge="1">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Q= 30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a:t>0.000005</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697359658"/>
                  </a:ext>
                </a:extLst>
              </a:tr>
              <a:tr h="295137">
                <a:tc vMerge="1">
                  <a:txBody>
                    <a:bodyPr/>
                    <a:lstStyle/>
                    <a:p>
                      <a:pPr algn="ctr" fontAlgn="b"/>
                      <a:endParaRPr lang="zh-CN" altLang="en-US" sz="1100" b="0" i="0" u="none" strike="noStrike">
                        <a:solidFill>
                          <a:srgbClr val="000000"/>
                        </a:solidFill>
                        <a:effectLst/>
                        <a:latin typeface="+mn-ea"/>
                        <a:ea typeface="+mn-ea"/>
                      </a:endParaRPr>
                    </a:p>
                  </a:txBody>
                  <a:tcPr marL="9525" marR="9525" marT="9525" marB="0" anchor="ctr">
                    <a:solidFill>
                      <a:schemeClr val="accent3">
                        <a:lumMod val="20000"/>
                        <a:lumOff val="80000"/>
                      </a:schemeClr>
                    </a:solidFill>
                  </a:tcPr>
                </a:tc>
                <a:tc>
                  <a:txBody>
                    <a:bodyPr/>
                    <a:lstStyle/>
                    <a:p>
                      <a:pPr algn="ctr" fontAlgn="b"/>
                      <a:r>
                        <a:rPr lang="en-US" altLang="zh-CN" sz="1100" u="none" strike="noStrike">
                          <a:effectLst/>
                        </a:rPr>
                        <a:t>Q= 10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b="1"/>
                        <a:t>0.002077</a:t>
                      </a:r>
                      <a:endParaRPr lang="en-US" altLang="zh-CN" sz="1100" b="1"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2320940567"/>
                  </a:ext>
                </a:extLst>
              </a:tr>
              <a:tr h="295137">
                <a:tc rowSpan="4">
                  <a:txBody>
                    <a:bodyPr/>
                    <a:lstStyle/>
                    <a:p>
                      <a:pPr algn="ctr" fontAlgn="b"/>
                      <a:r>
                        <a:rPr lang="zh-CN" altLang="en-US" sz="1400" b="0" i="0" u="none" strike="noStrike">
                          <a:solidFill>
                            <a:srgbClr val="000000"/>
                          </a:solidFill>
                          <a:effectLst/>
                          <a:latin typeface="+mn-ea"/>
                          <a:ea typeface="+mn-ea"/>
                        </a:rPr>
                        <a:t>旋转</a:t>
                      </a:r>
                      <a:r>
                        <a:rPr lang="zh-CN" altLang="en-US" sz="1400" u="none" strike="noStrike">
                          <a:effectLst/>
                          <a:latin typeface="+mn-ea"/>
                          <a:ea typeface="+mn-ea"/>
                        </a:rPr>
                        <a:t>　</a:t>
                      </a:r>
                      <a:endParaRPr lang="zh-CN" altLang="en-US" sz="1400" b="0" i="0" u="none" strike="noStrike">
                        <a:solidFill>
                          <a:srgbClr val="000000"/>
                        </a:solidFill>
                        <a:effectLst/>
                        <a:latin typeface="+mn-ea"/>
                        <a:ea typeface="+mn-ea"/>
                      </a:endParaRPr>
                    </a:p>
                  </a:txBody>
                  <a:tcPr marL="9525" marR="9525" marT="9525" marB="0" anchor="ctr">
                    <a:noFill/>
                  </a:tcPr>
                </a:tc>
                <a:tc>
                  <a:txBody>
                    <a:bodyPr/>
                    <a:lstStyle/>
                    <a:p>
                      <a:pPr algn="ctr" fontAlgn="b"/>
                      <a:r>
                        <a:rPr lang="el-GR" sz="1100" u="none" strike="noStrike">
                          <a:effectLst/>
                          <a:latin typeface="Times New Roman" panose="02020603050405020304" pitchFamily="18" charset="0"/>
                          <a:cs typeface="Times New Roman" panose="02020603050405020304" pitchFamily="18" charset="0"/>
                        </a:rPr>
                        <a:t>θ</a:t>
                      </a:r>
                      <a:r>
                        <a:rPr lang="en-US" sz="1100" u="none" strike="noStrike">
                          <a:effectLst/>
                          <a:latin typeface="Times New Roman" panose="02020603050405020304" pitchFamily="18" charset="0"/>
                          <a:cs typeface="Times New Roman" panose="02020603050405020304" pitchFamily="18" charset="0"/>
                        </a:rPr>
                        <a:t> </a:t>
                      </a:r>
                      <a:r>
                        <a:rPr lang="en-US" sz="1100" u="none" strike="noStrike">
                          <a:effectLst/>
                        </a:rPr>
                        <a:t>= </a:t>
                      </a:r>
                      <a:r>
                        <a:rPr lang="en-US" sz="1100" u="none" strike="noStrike" dirty="0">
                          <a:effectLst/>
                        </a:rPr>
                        <a:t>5</a:t>
                      </a:r>
                      <a:r>
                        <a:rPr lang="en-US" altLang="zh-CN"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a:t>0.000785</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404742351"/>
                  </a:ext>
                </a:extLst>
              </a:tr>
              <a:tr h="295137">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l-GR" altLang="zh-CN" sz="1100" u="none" strike="noStrike">
                          <a:effectLst/>
                          <a:latin typeface="Times New Roman" panose="02020603050405020304" pitchFamily="18" charset="0"/>
                          <a:cs typeface="Times New Roman" panose="02020603050405020304" pitchFamily="18" charset="0"/>
                        </a:rPr>
                        <a:t>θ</a:t>
                      </a:r>
                      <a:r>
                        <a:rPr lang="en-US" altLang="zh-CN" sz="1100" u="none" strike="noStrike">
                          <a:effectLst/>
                          <a:latin typeface="Times New Roman" panose="02020603050405020304" pitchFamily="18" charset="0"/>
                          <a:cs typeface="Times New Roman" panose="02020603050405020304" pitchFamily="18" charset="0"/>
                        </a:rPr>
                        <a:t> </a:t>
                      </a:r>
                      <a:r>
                        <a:rPr lang="en-US" sz="1100" u="none" strike="noStrike">
                          <a:effectLst/>
                        </a:rPr>
                        <a:t>= </a:t>
                      </a:r>
                      <a:r>
                        <a:rPr lang="en-US" sz="1100" u="none" strike="noStrike" dirty="0">
                          <a:effectLst/>
                        </a:rPr>
                        <a:t>15</a:t>
                      </a:r>
                      <a:r>
                        <a:rPr lang="en-US" altLang="zh-CN"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b="1"/>
                        <a:t>0.002837</a:t>
                      </a:r>
                      <a:endParaRPr lang="en-US" altLang="zh-CN" sz="1100" b="1"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87628377"/>
                  </a:ext>
                </a:extLst>
              </a:tr>
              <a:tr h="295137">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l-GR" altLang="zh-CN" sz="1100" u="none" strike="noStrike">
                          <a:effectLst/>
                          <a:latin typeface="Times New Roman" panose="02020603050405020304" pitchFamily="18" charset="0"/>
                          <a:cs typeface="Times New Roman" panose="02020603050405020304" pitchFamily="18" charset="0"/>
                        </a:rPr>
                        <a:t>θ</a:t>
                      </a:r>
                      <a:r>
                        <a:rPr lang="en-US" altLang="zh-CN" sz="1100" u="none" strike="noStrike">
                          <a:effectLst/>
                          <a:latin typeface="Times New Roman" panose="02020603050405020304" pitchFamily="18" charset="0"/>
                          <a:cs typeface="Times New Roman" panose="02020603050405020304" pitchFamily="18" charset="0"/>
                        </a:rPr>
                        <a:t> </a:t>
                      </a:r>
                      <a:r>
                        <a:rPr lang="en-US" sz="1100" u="none" strike="noStrike">
                          <a:effectLst/>
                        </a:rPr>
                        <a:t>= </a:t>
                      </a:r>
                      <a:r>
                        <a:rPr lang="en-US" sz="1100" u="none" strike="noStrike" dirty="0">
                          <a:effectLst/>
                        </a:rPr>
                        <a:t>30</a:t>
                      </a:r>
                      <a:r>
                        <a:rPr lang="en-US" altLang="zh-CN"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a:t>0.001154</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3755639304"/>
                  </a:ext>
                </a:extLst>
              </a:tr>
              <a:tr h="295137">
                <a:tc vMerge="1">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l-GR" altLang="zh-CN" sz="1100" u="none" strike="noStrike">
                          <a:effectLst/>
                          <a:latin typeface="Times New Roman" panose="02020603050405020304" pitchFamily="18" charset="0"/>
                          <a:cs typeface="Times New Roman" panose="02020603050405020304" pitchFamily="18" charset="0"/>
                        </a:rPr>
                        <a:t>θ</a:t>
                      </a:r>
                      <a:r>
                        <a:rPr lang="en-US" altLang="zh-CN"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rPr>
                        <a:t>= 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a:t>0.001025</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3809430961"/>
                  </a:ext>
                </a:extLst>
              </a:tr>
            </a:tbl>
          </a:graphicData>
        </a:graphic>
      </p:graphicFrame>
      <p:graphicFrame>
        <p:nvGraphicFramePr>
          <p:cNvPr id="24" name="表格 23">
            <a:extLst>
              <a:ext uri="{FF2B5EF4-FFF2-40B4-BE49-F238E27FC236}">
                <a16:creationId xmlns:a16="http://schemas.microsoft.com/office/drawing/2014/main" id="{B2A6608E-1AB5-8B44-44FF-BEA6C41D0995}"/>
              </a:ext>
            </a:extLst>
          </p:cNvPr>
          <p:cNvGraphicFramePr>
            <a:graphicFrameLocks noGrp="1"/>
          </p:cNvGraphicFramePr>
          <p:nvPr>
            <p:extLst>
              <p:ext uri="{D42A27DB-BD31-4B8C-83A1-F6EECF244321}">
                <p14:modId xmlns:p14="http://schemas.microsoft.com/office/powerpoint/2010/main" val="3598211975"/>
              </p:ext>
            </p:extLst>
          </p:nvPr>
        </p:nvGraphicFramePr>
        <p:xfrm>
          <a:off x="691835" y="2575433"/>
          <a:ext cx="3790258" cy="3836766"/>
        </p:xfrm>
        <a:graphic>
          <a:graphicData uri="http://schemas.openxmlformats.org/drawingml/2006/table">
            <a:tbl>
              <a:tblPr bandRow="1">
                <a:tableStyleId>{C083E6E3-FA7D-4D7B-A595-EF9225AFEA82}</a:tableStyleId>
              </a:tblPr>
              <a:tblGrid>
                <a:gridCol w="1225917">
                  <a:extLst>
                    <a:ext uri="{9D8B030D-6E8A-4147-A177-3AD203B41FA5}">
                      <a16:colId xmlns:a16="http://schemas.microsoft.com/office/drawing/2014/main" val="3231449741"/>
                    </a:ext>
                  </a:extLst>
                </a:gridCol>
                <a:gridCol w="1384977">
                  <a:extLst>
                    <a:ext uri="{9D8B030D-6E8A-4147-A177-3AD203B41FA5}">
                      <a16:colId xmlns:a16="http://schemas.microsoft.com/office/drawing/2014/main" val="1720726851"/>
                    </a:ext>
                  </a:extLst>
                </a:gridCol>
                <a:gridCol w="1179364">
                  <a:extLst>
                    <a:ext uri="{9D8B030D-6E8A-4147-A177-3AD203B41FA5}">
                      <a16:colId xmlns:a16="http://schemas.microsoft.com/office/drawing/2014/main" val="2656909788"/>
                    </a:ext>
                  </a:extLst>
                </a:gridCol>
              </a:tblGrid>
              <a:tr h="259974">
                <a:tc>
                  <a:txBody>
                    <a:bodyPr/>
                    <a:lstStyle/>
                    <a:p>
                      <a:pPr algn="ctr" fontAlgn="b">
                        <a:lnSpc>
                          <a:spcPct val="150000"/>
                        </a:lnSpc>
                      </a:pPr>
                      <a:r>
                        <a:rPr lang="zh-CN" altLang="en-US" sz="1100" b="1" u="none" strike="noStrike" dirty="0">
                          <a:solidFill>
                            <a:srgbClr val="000000"/>
                          </a:solidFill>
                          <a:effectLst/>
                        </a:rPr>
                        <a:t>攻击方式</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lnSpc>
                          <a:spcPct val="150000"/>
                        </a:lnSpc>
                      </a:pPr>
                      <a:r>
                        <a:rPr lang="zh-CN" altLang="en-US" sz="1100" b="1" u="none" strike="noStrike" dirty="0">
                          <a:solidFill>
                            <a:srgbClr val="000000"/>
                          </a:solidFill>
                          <a:effectLst/>
                        </a:rPr>
                        <a:t>参数</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lnSpc>
                          <a:spcPct val="150000"/>
                        </a:lnSpc>
                      </a:pPr>
                      <a:r>
                        <a:rPr lang="en-US" altLang="zh-CN" sz="1100" b="1" i="0" u="none" strike="noStrike">
                          <a:solidFill>
                            <a:srgbClr val="000000"/>
                          </a:solidFill>
                          <a:effectLst/>
                          <a:latin typeface="等线" panose="02010600030101010101" pitchFamily="2" charset="-122"/>
                          <a:ea typeface="等线" panose="02010600030101010101" pitchFamily="2" charset="-122"/>
                        </a:rPr>
                        <a:t>BER</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326527150"/>
                  </a:ext>
                </a:extLst>
              </a:tr>
              <a:tr h="298066">
                <a:tc rowSpan="3">
                  <a:txBody>
                    <a:bodyPr/>
                    <a:lstStyle/>
                    <a:p>
                      <a:pPr algn="ctr" fontAlgn="b"/>
                      <a:r>
                        <a:rPr lang="zh-CN" altLang="en-US" sz="1400" b="0" i="0" u="none" strike="noStrike">
                          <a:solidFill>
                            <a:srgbClr val="000000"/>
                          </a:solidFill>
                          <a:effectLst/>
                          <a:latin typeface="+mn-ea"/>
                          <a:ea typeface="+mn-ea"/>
                        </a:rPr>
                        <a:t>中值滤波</a:t>
                      </a:r>
                      <a:r>
                        <a:rPr lang="zh-CN" altLang="en-US" sz="1400" u="none" strike="noStrike">
                          <a:effectLst/>
                          <a:latin typeface="+mn-ea"/>
                          <a:ea typeface="+mn-ea"/>
                        </a:rPr>
                        <a:t>　</a:t>
                      </a:r>
                      <a:endParaRPr lang="zh-CN" altLang="en-US" sz="1400" b="0" i="0" u="none" strike="noStrike">
                        <a:solidFill>
                          <a:srgbClr val="000000"/>
                        </a:solidFill>
                        <a:effectLst/>
                        <a:latin typeface="+mn-ea"/>
                        <a:ea typeface="+mn-ea"/>
                      </a:endParaRPr>
                    </a:p>
                  </a:txBody>
                  <a:tcPr marL="9525" marR="9525" marT="9525" marB="0" anchor="ctr"/>
                </a:tc>
                <a:tc>
                  <a:txBody>
                    <a:bodyPr/>
                    <a:lstStyle/>
                    <a:p>
                      <a:pPr algn="ctr" fontAlgn="b"/>
                      <a:r>
                        <a:rPr lang="en-US" altLang="zh-CN" sz="1100" b="0" i="0" u="none" strike="noStrike">
                          <a:solidFill>
                            <a:srgbClr val="000000"/>
                          </a:solidFill>
                          <a:effectLst/>
                          <a:latin typeface="等线" panose="02010600030101010101" pitchFamily="2" charset="-122"/>
                          <a:ea typeface="等线" panose="02010600030101010101" pitchFamily="2" charset="-122"/>
                        </a:rPr>
                        <a:t>K=3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a:t>0.000004</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2136111653"/>
                  </a:ext>
                </a:extLst>
              </a:tr>
              <a:tr h="298066">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b="0" i="0" u="none" strike="noStrike">
                          <a:solidFill>
                            <a:srgbClr val="000000"/>
                          </a:solidFill>
                          <a:effectLst/>
                          <a:latin typeface="等线" panose="02010600030101010101" pitchFamily="2" charset="-122"/>
                          <a:ea typeface="等线" panose="02010600030101010101" pitchFamily="2" charset="-122"/>
                        </a:rPr>
                        <a:t>K=5</a:t>
                      </a:r>
                    </a:p>
                  </a:txBody>
                  <a:tcPr marL="9525" marR="9525" marT="9525" marB="0" anchor="b">
                    <a:noFill/>
                  </a:tcPr>
                </a:tc>
                <a:tc>
                  <a:txBody>
                    <a:bodyPr/>
                    <a:lstStyle/>
                    <a:p>
                      <a:pPr marL="0" algn="ctr" defTabSz="914400" rtl="0" eaLnBrk="1" fontAlgn="b" latinLnBrk="0" hangingPunct="1"/>
                      <a:r>
                        <a:rPr lang="en-US" altLang="zh-CN" sz="1100"/>
                        <a:t>0.000004</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830919779"/>
                  </a:ext>
                </a:extLst>
              </a:tr>
              <a:tr h="298066">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b="0" i="0" u="none" strike="noStrike">
                          <a:solidFill>
                            <a:srgbClr val="000000"/>
                          </a:solidFill>
                          <a:effectLst/>
                          <a:latin typeface="等线" panose="02010600030101010101" pitchFamily="2" charset="-122"/>
                          <a:ea typeface="等线" panose="02010600030101010101" pitchFamily="2" charset="-122"/>
                        </a:rPr>
                        <a:t>K=7</a:t>
                      </a:r>
                    </a:p>
                  </a:txBody>
                  <a:tcPr marL="9525" marR="9525" marT="9525" marB="0" anchor="b"/>
                </a:tc>
                <a:tc>
                  <a:txBody>
                    <a:bodyPr/>
                    <a:lstStyle/>
                    <a:p>
                      <a:pPr marL="0" algn="ctr" defTabSz="914400" rtl="0" eaLnBrk="1" fontAlgn="b" latinLnBrk="0" hangingPunct="1"/>
                      <a:r>
                        <a:rPr lang="en-US" altLang="zh-CN" sz="1100"/>
                        <a:t>0.000016</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1062053013"/>
                  </a:ext>
                </a:extLst>
              </a:tr>
              <a:tr h="298066">
                <a:tc rowSpan="3">
                  <a:txBody>
                    <a:bodyPr/>
                    <a:lstStyle/>
                    <a:p>
                      <a:pPr algn="ctr" fontAlgn="b"/>
                      <a:r>
                        <a:rPr lang="zh-CN" altLang="en-US" sz="1400" b="0" i="0" u="none" strike="noStrike">
                          <a:solidFill>
                            <a:srgbClr val="000000"/>
                          </a:solidFill>
                          <a:effectLst/>
                          <a:latin typeface="+mn-ea"/>
                          <a:ea typeface="+mn-ea"/>
                        </a:rPr>
                        <a:t>高斯滤波</a:t>
                      </a:r>
                      <a:r>
                        <a:rPr lang="zh-CN" altLang="en-US" sz="1400" u="none" strike="noStrike">
                          <a:effectLst/>
                          <a:latin typeface="+mn-ea"/>
                          <a:ea typeface="+mn-ea"/>
                        </a:rPr>
                        <a:t>　　</a:t>
                      </a:r>
                      <a:endParaRPr lang="zh-CN" altLang="en-US" sz="1400" b="0" i="0" u="none" strike="noStrike">
                        <a:solidFill>
                          <a:srgbClr val="000000"/>
                        </a:solidFill>
                        <a:effectLst/>
                        <a:latin typeface="+mn-ea"/>
                        <a:ea typeface="+mn-ea"/>
                      </a:endParaRPr>
                    </a:p>
                  </a:txBody>
                  <a:tcPr marL="9525" marR="9525" marT="9525" marB="0" anchor="ctr"/>
                </a:tc>
                <a:tc>
                  <a:txBody>
                    <a:bodyPr/>
                    <a:lstStyle/>
                    <a:p>
                      <a:pPr algn="ctr" fontAlgn="b"/>
                      <a:r>
                        <a:rPr lang="en-US" altLang="zh-CN" sz="1100" b="0" i="0" u="none" strike="noStrike">
                          <a:solidFill>
                            <a:srgbClr val="000000"/>
                          </a:solidFill>
                          <a:effectLst/>
                          <a:latin typeface="等线" panose="02010600030101010101" pitchFamily="2" charset="-122"/>
                          <a:ea typeface="等线" panose="02010600030101010101" pitchFamily="2" charset="-122"/>
                        </a:rPr>
                        <a:t>K=3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a:t>0.000005</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3054154220"/>
                  </a:ext>
                </a:extLst>
              </a:tr>
              <a:tr h="298066">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b="0" i="0" u="none" strike="noStrike" kern="1200">
                          <a:solidFill>
                            <a:srgbClr val="000000"/>
                          </a:solidFill>
                          <a:effectLst/>
                          <a:latin typeface="等线" panose="02010600030101010101" pitchFamily="2" charset="-122"/>
                          <a:ea typeface="等线" panose="02010600030101010101" pitchFamily="2" charset="-122"/>
                          <a:cs typeface="+mn-cs"/>
                        </a:rPr>
                        <a:t>K=5</a:t>
                      </a: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a:t>0.00006</a:t>
                      </a:r>
                      <a:endParaRPr lang="en-US" altLang="zh-CN"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2022770839"/>
                  </a:ext>
                </a:extLst>
              </a:tr>
              <a:tr h="298066">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b="0" i="0" u="none" strike="noStrike">
                          <a:solidFill>
                            <a:srgbClr val="000000"/>
                          </a:solidFill>
                          <a:effectLst/>
                          <a:latin typeface="等线" panose="02010600030101010101" pitchFamily="2" charset="-122"/>
                          <a:ea typeface="等线" panose="02010600030101010101" pitchFamily="2" charset="-122"/>
                        </a:rPr>
                        <a:t>K=7</a:t>
                      </a:r>
                    </a:p>
                  </a:txBody>
                  <a:tcPr marL="9525" marR="9525" marT="9525" marB="0" anchor="b"/>
                </a:tc>
                <a:tc>
                  <a:txBody>
                    <a:bodyPr/>
                    <a:lstStyle/>
                    <a:p>
                      <a:pPr marL="0" algn="ctr" defTabSz="914400" rtl="0" eaLnBrk="1" fontAlgn="b" latinLnBrk="0" hangingPunct="1"/>
                      <a:r>
                        <a:rPr lang="en-US" altLang="zh-CN" sz="1100"/>
                        <a:t>0.000081</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1527717652"/>
                  </a:ext>
                </a:extLst>
              </a:tr>
              <a:tr h="298066">
                <a:tc rowSpan="3">
                  <a:txBody>
                    <a:bodyPr/>
                    <a:lstStyle/>
                    <a:p>
                      <a:pPr algn="ctr" fontAlgn="b"/>
                      <a:r>
                        <a:rPr lang="zh-CN" altLang="en-US" sz="1400" b="0" i="0" u="none" strike="noStrike">
                          <a:solidFill>
                            <a:srgbClr val="000000"/>
                          </a:solidFill>
                          <a:effectLst/>
                          <a:latin typeface="+mn-ea"/>
                          <a:ea typeface="+mn-ea"/>
                        </a:rPr>
                        <a:t>椒盐噪声</a:t>
                      </a:r>
                      <a:r>
                        <a:rPr lang="zh-CN" altLang="en-US" sz="1400" u="none" strike="noStrike">
                          <a:effectLst/>
                          <a:latin typeface="+mn-ea"/>
                          <a:ea typeface="+mn-ea"/>
                        </a:rPr>
                        <a:t>　</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ctr" fontAlgn="b"/>
                      <a:r>
                        <a:rPr lang="en-US" altLang="zh-CN" sz="1100" u="none" strike="noStrike">
                          <a:effectLst/>
                        </a:rPr>
                        <a:t>p = 0.01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a:t>0.000004</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3001402477"/>
                  </a:ext>
                </a:extLst>
              </a:tr>
              <a:tr h="298066">
                <a:tc vMerge="1">
                  <a:txBody>
                    <a:bodyPr/>
                    <a:lstStyle/>
                    <a:p>
                      <a:pPr algn="ctr"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p = 0.02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noFill/>
                  </a:tcPr>
                </a:tc>
                <a:tc>
                  <a:txBody>
                    <a:bodyPr/>
                    <a:lstStyle/>
                    <a:p>
                      <a:pPr marL="0" algn="ctr" defTabSz="914400" rtl="0" eaLnBrk="1" fontAlgn="b" latinLnBrk="0" hangingPunct="1"/>
                      <a:r>
                        <a:rPr lang="en-US" altLang="zh-CN" sz="1100"/>
                        <a:t>0.000006</a:t>
                      </a:r>
                      <a:endParaRPr lang="en-US" altLang="zh-CN" sz="1100" u="none" strike="noStrike" kern="1200" dirty="0">
                        <a:solidFill>
                          <a:schemeClr val="tx1"/>
                        </a:solidFill>
                        <a:effectLst/>
                        <a:latin typeface="+mn-lt"/>
                        <a:ea typeface="+mn-ea"/>
                        <a:cs typeface="+mn-cs"/>
                      </a:endParaRPr>
                    </a:p>
                  </a:txBody>
                  <a:tcPr marL="9525" marR="9525" marT="9525" marB="0" anchor="b">
                    <a:noFill/>
                  </a:tcPr>
                </a:tc>
                <a:extLst>
                  <a:ext uri="{0D108BD9-81ED-4DB2-BD59-A6C34878D82A}">
                    <a16:rowId xmlns:a16="http://schemas.microsoft.com/office/drawing/2014/main" val="1001055542"/>
                  </a:ext>
                </a:extLst>
              </a:tr>
              <a:tr h="298066">
                <a:tc vMerge="1">
                  <a:txBody>
                    <a:bodyPr/>
                    <a:lstStyle/>
                    <a:p>
                      <a:pPr algn="ctr" fontAlgn="b"/>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p = 0.03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a:t>0.000006</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1506043076"/>
                  </a:ext>
                </a:extLst>
              </a:tr>
              <a:tr h="298066">
                <a:tc rowSpan="3">
                  <a:txBody>
                    <a:bodyPr/>
                    <a:lstStyle/>
                    <a:p>
                      <a:pPr algn="ctr" fontAlgn="b"/>
                      <a:r>
                        <a:rPr lang="zh-CN" altLang="en-US" sz="1400" b="0" u="none" strike="noStrike">
                          <a:effectLst/>
                          <a:latin typeface="+mn-ea"/>
                          <a:ea typeface="+mn-ea"/>
                        </a:rPr>
                        <a:t>高斯噪声　</a:t>
                      </a:r>
                      <a:r>
                        <a:rPr lang="zh-CN" altLang="en-US" sz="1400" u="none" strike="noStrike">
                          <a:effectLst/>
                          <a:latin typeface="+mn-ea"/>
                          <a:ea typeface="+mn-ea"/>
                        </a:rPr>
                        <a:t>　</a:t>
                      </a:r>
                      <a:endParaRPr lang="zh-CN" altLang="en-US" sz="1400" b="0" i="0" u="none" strike="noStrike">
                        <a:solidFill>
                          <a:srgbClr val="000000"/>
                        </a:solidFill>
                        <a:effectLst/>
                        <a:latin typeface="+mn-ea"/>
                        <a:ea typeface="+mn-ea"/>
                      </a:endParaRPr>
                    </a:p>
                  </a:txBody>
                  <a:tcPr marL="9525" marR="9525" marT="9525" marB="0" anchor="ctr"/>
                </a:tc>
                <a:tc>
                  <a:txBody>
                    <a:bodyPr/>
                    <a:lstStyle/>
                    <a:p>
                      <a:pPr algn="ctr" fontAlgn="b"/>
                      <a:r>
                        <a:rPr lang="en-US" altLang="zh-CN" sz="1100" u="none" strike="noStrike">
                          <a:effectLst/>
                        </a:rPr>
                        <a:t>v = 0.01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marL="0" algn="ctr" defTabSz="914400" rtl="0" eaLnBrk="1" fontAlgn="b" latinLnBrk="0" hangingPunct="1"/>
                      <a:r>
                        <a:rPr lang="en-US" altLang="zh-CN" sz="1100"/>
                        <a:t>0.000004</a:t>
                      </a:r>
                      <a:endParaRPr lang="en-US" altLang="zh-CN" sz="1100" u="none" strike="noStrike" kern="1200" dirty="0">
                        <a:solidFill>
                          <a:schemeClr val="tx1"/>
                        </a:solidFill>
                        <a:effectLst/>
                        <a:latin typeface="+mn-lt"/>
                        <a:ea typeface="+mn-ea"/>
                        <a:cs typeface="+mn-cs"/>
                      </a:endParaRPr>
                    </a:p>
                  </a:txBody>
                  <a:tcPr marL="9525" marR="9525" marT="9525" marB="0" anchor="b"/>
                </a:tc>
                <a:extLst>
                  <a:ext uri="{0D108BD9-81ED-4DB2-BD59-A6C34878D82A}">
                    <a16:rowId xmlns:a16="http://schemas.microsoft.com/office/drawing/2014/main" val="3255222911"/>
                  </a:ext>
                </a:extLst>
              </a:tr>
              <a:tr h="298066">
                <a:tc vMerge="1">
                  <a:txBody>
                    <a:bodyPr/>
                    <a:lstStyle/>
                    <a:p>
                      <a:pPr algn="ctr" fontAlgn="b"/>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v = 0.02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rgbClr val="E3EAF3"/>
                    </a:solidFill>
                  </a:tcPr>
                </a:tc>
                <a:tc>
                  <a:txBody>
                    <a:bodyPr/>
                    <a:lstStyle/>
                    <a:p>
                      <a:pPr marL="0" algn="ctr" defTabSz="914400" rtl="0" eaLnBrk="1" fontAlgn="b" latinLnBrk="0" hangingPunct="1"/>
                      <a:r>
                        <a:rPr lang="en-US" altLang="zh-CN" sz="1100"/>
                        <a:t>0.000385</a:t>
                      </a:r>
                      <a:endParaRPr lang="en-US" altLang="zh-CN" sz="1100" u="none" strike="noStrike" kern="1200" dirty="0">
                        <a:solidFill>
                          <a:schemeClr val="tx1"/>
                        </a:solidFill>
                        <a:effectLst/>
                        <a:latin typeface="+mn-lt"/>
                        <a:ea typeface="+mn-ea"/>
                        <a:cs typeface="+mn-cs"/>
                      </a:endParaRPr>
                    </a:p>
                  </a:txBody>
                  <a:tcPr marL="9525" marR="9525" marT="9525" marB="0" anchor="b">
                    <a:solidFill>
                      <a:srgbClr val="E3EAF3"/>
                    </a:solidFill>
                  </a:tcPr>
                </a:tc>
                <a:extLst>
                  <a:ext uri="{0D108BD9-81ED-4DB2-BD59-A6C34878D82A}">
                    <a16:rowId xmlns:a16="http://schemas.microsoft.com/office/drawing/2014/main" val="2153730512"/>
                  </a:ext>
                </a:extLst>
              </a:tr>
              <a:tr h="298066">
                <a:tc vMerge="1">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v = 0.03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a:t>0.000013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77525916"/>
                  </a:ext>
                </a:extLst>
              </a:tr>
            </a:tbl>
          </a:graphicData>
        </a:graphic>
      </p:graphicFrame>
      <p:sp>
        <p:nvSpPr>
          <p:cNvPr id="26" name="文本框 25">
            <a:extLst>
              <a:ext uri="{FF2B5EF4-FFF2-40B4-BE49-F238E27FC236}">
                <a16:creationId xmlns:a16="http://schemas.microsoft.com/office/drawing/2014/main" id="{A677B34A-6D1D-11D6-D1FD-ADF207AE37B4}"/>
              </a:ext>
            </a:extLst>
          </p:cNvPr>
          <p:cNvSpPr txBox="1"/>
          <p:nvPr/>
        </p:nvSpPr>
        <p:spPr>
          <a:xfrm>
            <a:off x="3611189" y="2185017"/>
            <a:ext cx="4969622" cy="377411"/>
          </a:xfrm>
          <a:prstGeom prst="rect">
            <a:avLst/>
          </a:prstGeom>
          <a:noFill/>
        </p:spPr>
        <p:txBody>
          <a:bodyPr wrap="square">
            <a:spAutoFit/>
          </a:bodyPr>
          <a:lstStyle/>
          <a:p>
            <a:pPr algn="ctr">
              <a:lnSpc>
                <a:spcPct val="150000"/>
              </a:lnSpc>
            </a:pPr>
            <a:r>
              <a:rPr lang="zh-CN" altLang="en-US" sz="1400" kern="100">
                <a:effectLst/>
                <a:latin typeface="+mn-ea"/>
                <a:cs typeface="宋体" panose="02010600030101010101" pitchFamily="2" charset="-122"/>
              </a:rPr>
              <a:t>表</a:t>
            </a:r>
            <a:r>
              <a:rPr lang="en-US" altLang="zh-CN" sz="1400" kern="100">
                <a:latin typeface="+mn-ea"/>
                <a:cs typeface="宋体" panose="02010600030101010101" pitchFamily="2" charset="-122"/>
              </a:rPr>
              <a:t>3-9</a:t>
            </a:r>
            <a:r>
              <a:rPr lang="en-US" altLang="zh-CN" sz="1400" kern="100">
                <a:effectLst/>
                <a:latin typeface="+mn-ea"/>
                <a:cs typeface="宋体" panose="02010600030101010101" pitchFamily="2" charset="-122"/>
              </a:rPr>
              <a:t>  </a:t>
            </a:r>
            <a:r>
              <a:rPr lang="zh-CN" altLang="en-US" sz="1400" kern="100">
                <a:effectLst/>
                <a:latin typeface="+mn-ea"/>
                <a:cs typeface="宋体" panose="02010600030101010101" pitchFamily="2" charset="-122"/>
              </a:rPr>
              <a:t>在遭受各种单项攻击</a:t>
            </a:r>
            <a:r>
              <a:rPr lang="zh-CN" altLang="en-US" sz="1400" kern="100">
                <a:latin typeface="+mn-ea"/>
                <a:cs typeface="宋体" panose="02010600030101010101" pitchFamily="2" charset="-122"/>
              </a:rPr>
              <a:t>下</a:t>
            </a:r>
            <a:r>
              <a:rPr lang="zh-CN" altLang="en-US" sz="1400" kern="100">
                <a:effectLst/>
                <a:latin typeface="+mn-ea"/>
                <a:cs typeface="宋体" panose="02010600030101010101" pitchFamily="2" charset="-122"/>
              </a:rPr>
              <a:t>的</a:t>
            </a:r>
            <a:r>
              <a:rPr lang="en-US" altLang="zh-CN" sz="1400" kern="100">
                <a:effectLst/>
                <a:latin typeface="+mn-ea"/>
                <a:cs typeface="宋体" panose="02010600030101010101" pitchFamily="2" charset="-122"/>
              </a:rPr>
              <a:t>BCR</a:t>
            </a:r>
            <a:r>
              <a:rPr lang="zh-CN" altLang="en-US" sz="1400" kern="100">
                <a:effectLst/>
                <a:latin typeface="+mn-ea"/>
                <a:cs typeface="宋体" panose="02010600030101010101" pitchFamily="2" charset="-122"/>
              </a:rPr>
              <a:t>和</a:t>
            </a:r>
            <a:r>
              <a:rPr lang="en-US" altLang="zh-CN" sz="1400" kern="100">
                <a:effectLst/>
                <a:latin typeface="+mn-ea"/>
                <a:cs typeface="宋体" panose="02010600030101010101" pitchFamily="2" charset="-122"/>
              </a:rPr>
              <a:t>NCC</a:t>
            </a:r>
            <a:r>
              <a:rPr lang="zh-CN" altLang="en-US" sz="1400" kern="100">
                <a:effectLst/>
                <a:latin typeface="+mn-ea"/>
                <a:cs typeface="宋体" panose="02010600030101010101" pitchFamily="2" charset="-122"/>
              </a:rPr>
              <a:t>值</a:t>
            </a:r>
            <a:endParaRPr lang="en-US" altLang="zh-CN" sz="1400" kern="100" dirty="0">
              <a:effectLst/>
              <a:latin typeface="+mn-ea"/>
              <a:cs typeface="宋体" panose="02010600030101010101" pitchFamily="2" charset="-122"/>
            </a:endParaRPr>
          </a:p>
        </p:txBody>
      </p:sp>
      <p:graphicFrame>
        <p:nvGraphicFramePr>
          <p:cNvPr id="6" name="表格 5">
            <a:extLst>
              <a:ext uri="{FF2B5EF4-FFF2-40B4-BE49-F238E27FC236}">
                <a16:creationId xmlns:a16="http://schemas.microsoft.com/office/drawing/2014/main" id="{4A43B42A-D35D-90C6-8B62-AF8B361A87E8}"/>
              </a:ext>
            </a:extLst>
          </p:cNvPr>
          <p:cNvGraphicFramePr>
            <a:graphicFrameLocks noGrp="1"/>
          </p:cNvGraphicFramePr>
          <p:nvPr>
            <p:extLst>
              <p:ext uri="{D42A27DB-BD31-4B8C-83A1-F6EECF244321}">
                <p14:modId xmlns:p14="http://schemas.microsoft.com/office/powerpoint/2010/main" val="2111907350"/>
              </p:ext>
            </p:extLst>
          </p:nvPr>
        </p:nvGraphicFramePr>
        <p:xfrm>
          <a:off x="8392565" y="2575433"/>
          <a:ext cx="3790258" cy="2065959"/>
        </p:xfrm>
        <a:graphic>
          <a:graphicData uri="http://schemas.openxmlformats.org/drawingml/2006/table">
            <a:tbl>
              <a:tblPr bandRow="1">
                <a:tableStyleId>{C083E6E3-FA7D-4D7B-A595-EF9225AFEA82}</a:tableStyleId>
              </a:tblPr>
              <a:tblGrid>
                <a:gridCol w="1225917">
                  <a:extLst>
                    <a:ext uri="{9D8B030D-6E8A-4147-A177-3AD203B41FA5}">
                      <a16:colId xmlns:a16="http://schemas.microsoft.com/office/drawing/2014/main" val="3070769740"/>
                    </a:ext>
                  </a:extLst>
                </a:gridCol>
                <a:gridCol w="1384977">
                  <a:extLst>
                    <a:ext uri="{9D8B030D-6E8A-4147-A177-3AD203B41FA5}">
                      <a16:colId xmlns:a16="http://schemas.microsoft.com/office/drawing/2014/main" val="236660761"/>
                    </a:ext>
                  </a:extLst>
                </a:gridCol>
                <a:gridCol w="1179364">
                  <a:extLst>
                    <a:ext uri="{9D8B030D-6E8A-4147-A177-3AD203B41FA5}">
                      <a16:colId xmlns:a16="http://schemas.microsoft.com/office/drawing/2014/main" val="116243847"/>
                    </a:ext>
                  </a:extLst>
                </a:gridCol>
              </a:tblGrid>
              <a:tr h="295137">
                <a:tc>
                  <a:txBody>
                    <a:bodyPr/>
                    <a:lstStyle/>
                    <a:p>
                      <a:pPr algn="ctr" fontAlgn="b">
                        <a:lnSpc>
                          <a:spcPct val="150000"/>
                        </a:lnSpc>
                      </a:pPr>
                      <a:r>
                        <a:rPr lang="zh-CN" altLang="en-US" sz="1100" b="1" u="none" strike="noStrike" dirty="0">
                          <a:solidFill>
                            <a:srgbClr val="000000"/>
                          </a:solidFill>
                          <a:effectLst/>
                        </a:rPr>
                        <a:t>攻击方式</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alpha val="20000"/>
                      </a:schemeClr>
                    </a:solidFill>
                  </a:tcPr>
                </a:tc>
                <a:tc>
                  <a:txBody>
                    <a:bodyPr/>
                    <a:lstStyle/>
                    <a:p>
                      <a:pPr algn="ctr" fontAlgn="b">
                        <a:lnSpc>
                          <a:spcPct val="150000"/>
                        </a:lnSpc>
                      </a:pPr>
                      <a:r>
                        <a:rPr lang="zh-CN" altLang="en-US" sz="1100" b="1" u="none" strike="noStrike" dirty="0">
                          <a:solidFill>
                            <a:srgbClr val="000000"/>
                          </a:solidFill>
                          <a:effectLst/>
                        </a:rPr>
                        <a:t>参数</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alpha val="20000"/>
                      </a:schemeClr>
                    </a:solidFill>
                  </a:tcPr>
                </a:tc>
                <a:tc>
                  <a:txBody>
                    <a:bodyPr/>
                    <a:lstStyle/>
                    <a:p>
                      <a:pPr algn="ctr" fontAlgn="b">
                        <a:lnSpc>
                          <a:spcPct val="150000"/>
                        </a:lnSpc>
                      </a:pPr>
                      <a:r>
                        <a:rPr lang="en-US" altLang="zh-CN" sz="1100" b="1" u="none" strike="noStrike">
                          <a:solidFill>
                            <a:srgbClr val="000000"/>
                          </a:solidFill>
                          <a:effectLst/>
                        </a:rPr>
                        <a:t>BER</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alpha val="20000"/>
                      </a:schemeClr>
                    </a:solidFill>
                  </a:tcPr>
                </a:tc>
                <a:extLst>
                  <a:ext uri="{0D108BD9-81ED-4DB2-BD59-A6C34878D82A}">
                    <a16:rowId xmlns:a16="http://schemas.microsoft.com/office/drawing/2014/main" val="3105336748"/>
                  </a:ext>
                </a:extLst>
              </a:tr>
              <a:tr h="295137">
                <a:tc rowSpan="6">
                  <a:txBody>
                    <a:bodyPr/>
                    <a:lstStyle/>
                    <a:p>
                      <a:pPr algn="ctr" fontAlgn="b"/>
                      <a:r>
                        <a:rPr lang="zh-CN" altLang="en-US" sz="1400" b="0" i="0" u="none" strike="noStrike">
                          <a:solidFill>
                            <a:srgbClr val="000000"/>
                          </a:solidFill>
                          <a:effectLst/>
                          <a:latin typeface="+mn-ea"/>
                          <a:ea typeface="+mn-ea"/>
                        </a:rPr>
                        <a:t>缩放</a:t>
                      </a:r>
                      <a:r>
                        <a:rPr lang="zh-CN" altLang="en-US" sz="1400" u="none" strike="noStrike">
                          <a:effectLst/>
                          <a:latin typeface="+mn-ea"/>
                          <a:ea typeface="+mn-ea"/>
                        </a:rPr>
                        <a:t>　</a:t>
                      </a:r>
                    </a:p>
                  </a:txBody>
                  <a:tcPr marL="9525" marR="9525" marT="9525" marB="0" anchor="ctr">
                    <a:solidFill>
                      <a:schemeClr val="accent3">
                        <a:lumMod val="20000"/>
                        <a:lumOff val="80000"/>
                      </a:schemeClr>
                    </a:solidFill>
                  </a:tcPr>
                </a:tc>
                <a:tc>
                  <a:txBody>
                    <a:bodyPr/>
                    <a:lstStyle/>
                    <a:p>
                      <a:pPr algn="ctr" fontAlgn="b"/>
                      <a:r>
                        <a:rPr lang="en-US" altLang="zh-CN" sz="1100" u="none" strike="noStrike">
                          <a:effectLst/>
                        </a:rPr>
                        <a:t>r = 0.25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a:t>0.000004 </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481069744"/>
                  </a:ext>
                </a:extLst>
              </a:tr>
              <a:tr h="295137">
                <a:tc vMerge="1">
                  <a:txBody>
                    <a:bodyPr/>
                    <a:lstStyle/>
                    <a:p>
                      <a:pPr algn="ctr" fontAlgn="b"/>
                      <a:endParaRPr lang="zh-CN" altLang="en-US" sz="1400" u="none" strike="noStrike">
                        <a:effectLst/>
                        <a:latin typeface="+mn-ea"/>
                        <a:ea typeface="+mn-ea"/>
                      </a:endParaRPr>
                    </a:p>
                  </a:txBody>
                  <a:tcPr marL="9525" marR="9525" marT="9525" marB="0" anchor="ctr">
                    <a:solidFill>
                      <a:schemeClr val="accent3">
                        <a:lumMod val="20000"/>
                        <a:lumOff val="80000"/>
                      </a:schemeClr>
                    </a:solidFill>
                  </a:tcPr>
                </a:tc>
                <a:tc>
                  <a:txBody>
                    <a:bodyPr/>
                    <a:lstStyle/>
                    <a:p>
                      <a:pPr algn="ctr" fontAlgn="b"/>
                      <a:r>
                        <a:rPr lang="en-US" altLang="zh-CN" sz="1100" u="none" strike="noStrike">
                          <a:effectLst/>
                        </a:rPr>
                        <a:t>r = 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a:t>0.000003</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534059384"/>
                  </a:ext>
                </a:extLst>
              </a:tr>
              <a:tr h="295137">
                <a:tc vMerge="1">
                  <a:txBody>
                    <a:bodyPr/>
                    <a:lstStyle/>
                    <a:p>
                      <a:pPr algn="ctr" fontAlgn="b"/>
                      <a:endParaRPr lang="zh-CN" altLang="en-US" sz="1400" u="none" strike="noStrike">
                        <a:effectLst/>
                        <a:latin typeface="+mn-ea"/>
                        <a:ea typeface="+mn-ea"/>
                      </a:endParaRPr>
                    </a:p>
                  </a:txBody>
                  <a:tcPr marL="9525" marR="9525" marT="9525" marB="0" anchor="ctr">
                    <a:solidFill>
                      <a:schemeClr val="accent3">
                        <a:lumMod val="20000"/>
                        <a:lumOff val="80000"/>
                      </a:schemeClr>
                    </a:solidFill>
                  </a:tcPr>
                </a:tc>
                <a:tc>
                  <a:txBody>
                    <a:bodyPr/>
                    <a:lstStyle/>
                    <a:p>
                      <a:pPr algn="ctr" fontAlgn="b"/>
                      <a:r>
                        <a:rPr lang="en-US" altLang="zh-CN" sz="1100" u="none" strike="noStrike">
                          <a:effectLst/>
                        </a:rPr>
                        <a:t>r = 0.75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a:t>0.000004 </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2276320574"/>
                  </a:ext>
                </a:extLst>
              </a:tr>
              <a:tr h="295137">
                <a:tc vMerge="1">
                  <a:txBody>
                    <a:bodyPr/>
                    <a:lstStyle/>
                    <a:p>
                      <a:pPr algn="ctr" fontAlgn="b"/>
                      <a:endParaRPr lang="zh-CN" altLang="en-US" sz="1400" u="none" strike="noStrike">
                        <a:effectLst/>
                        <a:latin typeface="+mn-ea"/>
                        <a:ea typeface="+mn-ea"/>
                      </a:endParaRPr>
                    </a:p>
                  </a:txBody>
                  <a:tcPr marL="9525" marR="9525" marT="9525" marB="0" anchor="ctr">
                    <a:solidFill>
                      <a:schemeClr val="accent3">
                        <a:lumMod val="20000"/>
                        <a:lumOff val="80000"/>
                      </a:schemeClr>
                    </a:solidFill>
                  </a:tcPr>
                </a:tc>
                <a:tc>
                  <a:txBody>
                    <a:bodyPr/>
                    <a:lstStyle/>
                    <a:p>
                      <a:pPr algn="ctr" fontAlgn="b"/>
                      <a:r>
                        <a:rPr lang="en-US" altLang="zh-CN" sz="1100" u="none" strike="noStrike">
                          <a:effectLst/>
                        </a:rPr>
                        <a:t>r = 1.25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a:t>0.000003</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181869317"/>
                  </a:ext>
                </a:extLst>
              </a:tr>
              <a:tr h="295137">
                <a:tc vMerge="1">
                  <a:txBody>
                    <a:bodyPr/>
                    <a:lstStyle/>
                    <a:p>
                      <a:pPr algn="ctr" fontAlgn="b"/>
                      <a:endParaRPr lang="zh-CN" altLang="en-US" sz="1400" u="none" strike="noStrike">
                        <a:effectLst/>
                        <a:latin typeface="+mn-ea"/>
                        <a:ea typeface="+mn-ea"/>
                      </a:endParaRPr>
                    </a:p>
                  </a:txBody>
                  <a:tcPr marL="9525" marR="9525" marT="9525" marB="0" anchor="c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u="none" strike="noStrike">
                          <a:effectLst/>
                        </a:rPr>
                        <a:t>r = 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a:t>0.000004</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54310260"/>
                  </a:ext>
                </a:extLst>
              </a:tr>
              <a:tr h="295137">
                <a:tc vMerge="1">
                  <a:txBody>
                    <a:bodyPr/>
                    <a:lstStyle/>
                    <a:p>
                      <a:pPr algn="ctr" fontAlgn="b"/>
                      <a:endParaRPr lang="zh-CN" altLang="en-US" sz="1400" u="none" strike="noStrike">
                        <a:effectLst/>
                        <a:latin typeface="+mn-ea"/>
                        <a:ea typeface="+mn-ea"/>
                      </a:endParaRPr>
                    </a:p>
                  </a:txBody>
                  <a:tcPr marL="9525" marR="9525" marT="9525" marB="0" anchor="c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u="none" strike="noStrike">
                          <a:effectLst/>
                        </a:rPr>
                        <a:t>r = 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altLang="zh-CN" sz="1100"/>
                        <a:t>0.000004</a:t>
                      </a:r>
                      <a:endParaRPr lang="en-US" altLang="zh-CN" sz="1100" u="none" strike="noStrike" kern="1200" dirty="0">
                        <a:solidFill>
                          <a:schemeClr val="tx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08301887"/>
                  </a:ext>
                </a:extLst>
              </a:tr>
            </a:tbl>
          </a:graphicData>
        </a:graphic>
      </p:graphicFrame>
    </p:spTree>
    <p:extLst>
      <p:ext uri="{BB962C8B-B14F-4D97-AF65-F5344CB8AC3E}">
        <p14:creationId xmlns:p14="http://schemas.microsoft.com/office/powerpoint/2010/main" val="2057051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鲁棒性分析</a:t>
            </a:r>
            <a:endParaRPr lang="zh-CN" altLang="en-US" sz="2400" b="1" dirty="0">
              <a:solidFill>
                <a:schemeClr val="bg1"/>
              </a:solidFill>
            </a:endParaRPr>
          </a:p>
        </p:txBody>
      </p:sp>
      <p:sp>
        <p:nvSpPr>
          <p:cNvPr id="2" name="矩形 1"/>
          <p:cNvSpPr/>
          <p:nvPr/>
        </p:nvSpPr>
        <p:spPr>
          <a:xfrm>
            <a:off x="692785" y="1998980"/>
            <a:ext cx="3044825" cy="458908"/>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r>
              <a:rPr lang="zh-CN" altLang="en-US" b="1" spc="100">
                <a:latin typeface="+mj-ea"/>
                <a:ea typeface="+mj-ea"/>
                <a:cs typeface="+mn-ea"/>
                <a:sym typeface="+mn-ea"/>
              </a:rPr>
              <a:t>多重攻击</a:t>
            </a:r>
            <a:endParaRPr lang="en-US" altLang="zh-CN" b="1" spc="100">
              <a:latin typeface="+mj-ea"/>
              <a:ea typeface="+mj-ea"/>
              <a:cs typeface="+mn-ea"/>
              <a:sym typeface="+mn-ea"/>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sp>
        <p:nvSpPr>
          <p:cNvPr id="26" name="文本框 25">
            <a:extLst>
              <a:ext uri="{FF2B5EF4-FFF2-40B4-BE49-F238E27FC236}">
                <a16:creationId xmlns:a16="http://schemas.microsoft.com/office/drawing/2014/main" id="{A677B34A-6D1D-11D6-D1FD-ADF207AE37B4}"/>
              </a:ext>
            </a:extLst>
          </p:cNvPr>
          <p:cNvSpPr txBox="1"/>
          <p:nvPr/>
        </p:nvSpPr>
        <p:spPr>
          <a:xfrm>
            <a:off x="5889290" y="2167337"/>
            <a:ext cx="3746634" cy="377411"/>
          </a:xfrm>
          <a:prstGeom prst="rect">
            <a:avLst/>
          </a:prstGeom>
          <a:noFill/>
        </p:spPr>
        <p:txBody>
          <a:bodyPr wrap="square">
            <a:spAutoFit/>
          </a:bodyPr>
          <a:lstStyle/>
          <a:p>
            <a:pPr algn="ctr">
              <a:lnSpc>
                <a:spcPct val="150000"/>
              </a:lnSpc>
            </a:pPr>
            <a:r>
              <a:rPr lang="zh-CN" altLang="en-US" sz="1400" kern="100">
                <a:effectLst/>
                <a:latin typeface="+mn-ea"/>
                <a:cs typeface="宋体" panose="02010600030101010101" pitchFamily="2" charset="-122"/>
              </a:rPr>
              <a:t>表</a:t>
            </a:r>
            <a:r>
              <a:rPr lang="en-US" altLang="zh-CN" sz="1400" kern="100">
                <a:latin typeface="+mn-ea"/>
                <a:cs typeface="宋体" panose="02010600030101010101" pitchFamily="2" charset="-122"/>
              </a:rPr>
              <a:t>3-10</a:t>
            </a:r>
            <a:r>
              <a:rPr lang="en-US" altLang="zh-CN" sz="1400" kern="100">
                <a:effectLst/>
                <a:latin typeface="+mn-ea"/>
                <a:cs typeface="宋体" panose="02010600030101010101" pitchFamily="2" charset="-122"/>
              </a:rPr>
              <a:t>  </a:t>
            </a:r>
            <a:r>
              <a:rPr lang="zh-CN" altLang="en-US" sz="1400" kern="100">
                <a:effectLst/>
                <a:latin typeface="+mn-ea"/>
                <a:cs typeface="宋体" panose="02010600030101010101" pitchFamily="2" charset="-122"/>
              </a:rPr>
              <a:t>在遭受多重攻击下的</a:t>
            </a:r>
            <a:r>
              <a:rPr lang="en-US" altLang="zh-CN" sz="1400" kern="100">
                <a:effectLst/>
                <a:latin typeface="+mn-ea"/>
                <a:cs typeface="宋体" panose="02010600030101010101" pitchFamily="2" charset="-122"/>
              </a:rPr>
              <a:t>BCR</a:t>
            </a:r>
            <a:r>
              <a:rPr lang="zh-CN" altLang="en-US" sz="1400" kern="100">
                <a:effectLst/>
                <a:latin typeface="+mn-ea"/>
                <a:cs typeface="宋体" panose="02010600030101010101" pitchFamily="2" charset="-122"/>
              </a:rPr>
              <a:t>和</a:t>
            </a:r>
            <a:r>
              <a:rPr lang="en-US" altLang="zh-CN" sz="1400" kern="100">
                <a:effectLst/>
                <a:latin typeface="+mn-ea"/>
                <a:cs typeface="宋体" panose="02010600030101010101" pitchFamily="2" charset="-122"/>
              </a:rPr>
              <a:t>NCC</a:t>
            </a:r>
            <a:r>
              <a:rPr lang="zh-CN" altLang="en-US" sz="1400" kern="100">
                <a:effectLst/>
                <a:latin typeface="+mn-ea"/>
                <a:cs typeface="宋体" panose="02010600030101010101" pitchFamily="2" charset="-122"/>
              </a:rPr>
              <a:t>值</a:t>
            </a:r>
            <a:endParaRPr lang="en-US" altLang="zh-CN" sz="1400" kern="100" dirty="0">
              <a:effectLst/>
              <a:latin typeface="+mn-ea"/>
              <a:cs typeface="宋体" panose="02010600030101010101" pitchFamily="2" charset="-122"/>
            </a:endParaRPr>
          </a:p>
        </p:txBody>
      </p:sp>
      <p:sp>
        <p:nvSpPr>
          <p:cNvPr id="8" name="矩形 7">
            <a:extLst>
              <a:ext uri="{FF2B5EF4-FFF2-40B4-BE49-F238E27FC236}">
                <a16:creationId xmlns:a16="http://schemas.microsoft.com/office/drawing/2014/main" id="{FB7448A7-1D05-C3C7-E8E9-C3CCA9D3310E}"/>
              </a:ext>
            </a:extLst>
          </p:cNvPr>
          <p:cNvSpPr/>
          <p:nvPr/>
        </p:nvSpPr>
        <p:spPr>
          <a:xfrm>
            <a:off x="710380" y="2120077"/>
            <a:ext cx="2591953" cy="3126625"/>
          </a:xfrm>
          <a:prstGeom prst="rect">
            <a:avLst/>
          </a:prstGeom>
        </p:spPr>
        <p:txBody>
          <a:bodyPr wrap="square">
            <a:spAutoFit/>
          </a:bodyPr>
          <a:lstStyle/>
          <a:p>
            <a:pPr marL="285750" indent="0" algn="just" fontAlgn="auto">
              <a:lnSpc>
                <a:spcPct val="150000"/>
              </a:lnSpc>
              <a:spcBef>
                <a:spcPts val="600"/>
              </a:spcBef>
              <a:buFont typeface="Wingdings" panose="05000000000000000000" charset="0"/>
              <a:buNone/>
            </a:pPr>
            <a:endParaRPr lang="zh-CN" altLang="en-US" b="1" spc="100">
              <a:latin typeface="+mj-ea"/>
              <a:ea typeface="+mj-ea"/>
              <a:cs typeface="+mn-ea"/>
              <a:sym typeface="+mn-ea"/>
            </a:endParaRPr>
          </a:p>
          <a:p>
            <a:pPr marL="285750" indent="284480" algn="just" fontAlgn="auto">
              <a:lnSpc>
                <a:spcPct val="150000"/>
              </a:lnSpc>
              <a:spcBef>
                <a:spcPts val="600"/>
              </a:spcBef>
              <a:buFont typeface="Wingdings" panose="05000000000000000000" charset="0"/>
              <a:buChar char="Ø"/>
            </a:pPr>
            <a:r>
              <a:rPr lang="zh-CN" altLang="zh-CN" sz="1600" spc="100">
                <a:latin typeface="微软雅黑" panose="020B0503020204020204" charset="-122"/>
                <a:ea typeface="微软雅黑" panose="020B0503020204020204" charset="-122"/>
                <a:cs typeface="+mn-ea"/>
              </a:rPr>
              <a:t>考虑到图像在实际传输过程中容易受到多种类型的攻击，通过对图像多重攻击实验，进一步验证了该方案对多种攻击的鲁棒性。</a:t>
            </a:r>
            <a:endParaRPr lang="zh-CN" altLang="en-US" sz="1600" spc="100" dirty="0">
              <a:latin typeface="微软雅黑" panose="020B0503020204020204" charset="-122"/>
              <a:ea typeface="微软雅黑" panose="020B0503020204020204" charset="-122"/>
              <a:cs typeface="+mn-ea"/>
              <a:sym typeface="+mn-ea"/>
            </a:endParaRP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E36F8B38-05A4-BA77-D9DD-1B864E0987F4}"/>
                  </a:ext>
                </a:extLst>
              </p:cNvPr>
              <p:cNvGraphicFramePr>
                <a:graphicFrameLocks noGrp="1"/>
              </p:cNvGraphicFramePr>
              <p:nvPr>
                <p:extLst>
                  <p:ext uri="{D42A27DB-BD31-4B8C-83A1-F6EECF244321}">
                    <p14:modId xmlns:p14="http://schemas.microsoft.com/office/powerpoint/2010/main" val="2670940865"/>
                  </p:ext>
                </p:extLst>
              </p:nvPr>
            </p:nvGraphicFramePr>
            <p:xfrm>
              <a:off x="3800422" y="2551249"/>
              <a:ext cx="7566486" cy="2710288"/>
            </p:xfrm>
            <a:graphic>
              <a:graphicData uri="http://schemas.openxmlformats.org/drawingml/2006/table">
                <a:tbl>
                  <a:tblPr firstRow="1" firstCol="1" bandRow="1">
                    <a:tableStyleId>{C083E6E3-FA7D-4D7B-A595-EF9225AFEA82}</a:tableStyleId>
                  </a:tblPr>
                  <a:tblGrid>
                    <a:gridCol w="1891344">
                      <a:extLst>
                        <a:ext uri="{9D8B030D-6E8A-4147-A177-3AD203B41FA5}">
                          <a16:colId xmlns:a16="http://schemas.microsoft.com/office/drawing/2014/main" val="2961630086"/>
                        </a:ext>
                      </a:extLst>
                    </a:gridCol>
                    <a:gridCol w="1891344">
                      <a:extLst>
                        <a:ext uri="{9D8B030D-6E8A-4147-A177-3AD203B41FA5}">
                          <a16:colId xmlns:a16="http://schemas.microsoft.com/office/drawing/2014/main" val="4019861658"/>
                        </a:ext>
                      </a:extLst>
                    </a:gridCol>
                    <a:gridCol w="1891344">
                      <a:extLst>
                        <a:ext uri="{9D8B030D-6E8A-4147-A177-3AD203B41FA5}">
                          <a16:colId xmlns:a16="http://schemas.microsoft.com/office/drawing/2014/main" val="2696006059"/>
                        </a:ext>
                      </a:extLst>
                    </a:gridCol>
                    <a:gridCol w="1892454">
                      <a:extLst>
                        <a:ext uri="{9D8B030D-6E8A-4147-A177-3AD203B41FA5}">
                          <a16:colId xmlns:a16="http://schemas.microsoft.com/office/drawing/2014/main" val="2124612509"/>
                        </a:ext>
                      </a:extLst>
                    </a:gridCol>
                  </a:tblGrid>
                  <a:tr h="387184">
                    <a:tc>
                      <a:txBody>
                        <a:bodyPr/>
                        <a:lstStyle/>
                        <a:p>
                          <a:pPr indent="127000" algn="ctr">
                            <a:lnSpc>
                              <a:spcPct val="150000"/>
                            </a:lnSpc>
                          </a:pPr>
                          <a:r>
                            <a:rPr lang="zh-CN" altLang="en-US" sz="1200" b="1" kern="100">
                              <a:effectLst/>
                              <a:latin typeface="Calibri" panose="020F0502020204030204" pitchFamily="34" charset="0"/>
                              <a:ea typeface="宋体" panose="02010600030101010101" pitchFamily="2" charset="-122"/>
                              <a:cs typeface="Times New Roman" panose="02020603050405020304" pitchFamily="18" charset="0"/>
                            </a:rPr>
                            <a:t>攻击</a:t>
                          </a:r>
                          <a:r>
                            <a:rPr lang="en-US" altLang="zh-CN" sz="1200" b="1"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b="1" kern="100">
                              <a:effectLst/>
                              <a:latin typeface="Calibri" panose="020F0502020204030204" pitchFamily="34" charset="0"/>
                              <a:ea typeface="宋体" panose="02010600030101010101" pitchFamily="2" charset="-122"/>
                              <a:cs typeface="Times New Roman" panose="02020603050405020304" pitchFamily="18" charset="0"/>
                            </a:rPr>
                            <a:t>攻击</a:t>
                          </a:r>
                          <a:r>
                            <a:rPr lang="en-US" altLang="zh-CN" sz="1200" b="1" kern="100">
                              <a:effectLst/>
                              <a:latin typeface="Calibri" panose="020F0502020204030204" pitchFamily="34" charset="0"/>
                              <a:ea typeface="宋体" panose="02010600030101010101" pitchFamily="2" charset="-122"/>
                              <a:cs typeface="Times New Roman" panose="02020603050405020304" pitchFamily="18" charset="0"/>
                            </a:rPr>
                            <a:t>2</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b="1" kern="100">
                              <a:effectLst/>
                              <a:latin typeface="Calibri" panose="020F0502020204030204" pitchFamily="34" charset="0"/>
                              <a:ea typeface="宋体" panose="02010600030101010101" pitchFamily="2" charset="-122"/>
                              <a:cs typeface="Times New Roman" panose="02020603050405020304" pitchFamily="18" charset="0"/>
                            </a:rPr>
                            <a:t>攻击</a:t>
                          </a:r>
                          <a:r>
                            <a:rPr lang="en-US" altLang="zh-CN" sz="1200" b="1" kern="100">
                              <a:effectLst/>
                              <a:latin typeface="Calibri" panose="020F0502020204030204" pitchFamily="34" charset="0"/>
                              <a:ea typeface="宋体" panose="02010600030101010101" pitchFamily="2" charset="-122"/>
                              <a:cs typeface="Times New Roman" panose="02020603050405020304" pitchFamily="18" charset="0"/>
                            </a:rPr>
                            <a:t>3</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1" kern="100">
                              <a:effectLst/>
                            </a:rPr>
                            <a:t>BER</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02229396"/>
                      </a:ext>
                    </a:extLst>
                  </a:tr>
                  <a:tr h="387184">
                    <a:tc>
                      <a:txBody>
                        <a:bodyPr/>
                        <a:lstStyle/>
                        <a:p>
                          <a:pPr indent="127000" algn="ctr">
                            <a:lnSpc>
                              <a:spcPct val="150000"/>
                            </a:lnSpc>
                          </a:pPr>
                          <a:r>
                            <a:rPr lang="zh-CN" altLang="en-US" sz="1200" b="0" kern="100">
                              <a:effectLst/>
                            </a:rPr>
                            <a:t>中值滤波</a:t>
                          </a:r>
                          <a:r>
                            <a:rPr lang="en-US" sz="1200" b="0" kern="100">
                              <a:effectLst/>
                            </a:rPr>
                            <a:t> </a:t>
                          </a:r>
                          <a:r>
                            <a:rPr lang="en-US" altLang="zh-CN" sz="1200" b="0" kern="100">
                              <a:effectLst/>
                            </a:rPr>
                            <a:t>K</a:t>
                          </a:r>
                          <a:r>
                            <a:rPr lang="en-US" sz="1200" b="0" kern="100">
                              <a:effectLst/>
                            </a:rPr>
                            <a:t>=7</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高斯噪声</a:t>
                          </a:r>
                          <a:r>
                            <a:rPr lang="en-US" sz="1200" kern="100">
                              <a:effectLst/>
                            </a:rPr>
                            <a:t> v=0.03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缩放</a:t>
                          </a:r>
                          <a:r>
                            <a:rPr lang="en-US" sz="1200" kern="100">
                              <a:effectLst/>
                            </a:rPr>
                            <a:t> r=0.5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a:t>0.0003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0616131"/>
                      </a:ext>
                    </a:extLst>
                  </a:tr>
                  <a:tr h="387184">
                    <a:tc>
                      <a:txBody>
                        <a:bodyPr/>
                        <a:lstStyle/>
                        <a:p>
                          <a:pPr indent="127000" algn="ctr">
                            <a:lnSpc>
                              <a:spcPct val="150000"/>
                            </a:lnSpc>
                          </a:pPr>
                          <a:r>
                            <a:rPr lang="zh-CN" altLang="en-US" sz="1200" b="0" kern="100">
                              <a:effectLst/>
                            </a:rPr>
                            <a:t>高斯滤波</a:t>
                          </a:r>
                          <a:r>
                            <a:rPr lang="en-US" sz="1200" b="0" kern="100">
                              <a:effectLst/>
                            </a:rPr>
                            <a:t> </a:t>
                          </a:r>
                          <a:r>
                            <a:rPr lang="en-US" altLang="zh-CN" sz="1200" b="0" kern="100">
                              <a:effectLst/>
                            </a:rPr>
                            <a:t>K=5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旋转</a:t>
                          </a:r>
                          <a:r>
                            <a:rPr lang="en-US" sz="1200" kern="100">
                              <a:effectLst/>
                            </a:rPr>
                            <a:t> </a:t>
                          </a:r>
                          <a14:m>
                            <m:oMath xmlns:m="http://schemas.openxmlformats.org/officeDocument/2006/math">
                              <m:r>
                                <m:rPr>
                                  <m:sty m:val="p"/>
                                </m:rPr>
                                <a:rPr lang="en-US" sz="1200" kern="100">
                                  <a:effectLst/>
                                  <a:latin typeface="Cambria Math" panose="02040503050406030204" pitchFamily="18" charset="0"/>
                                </a:rPr>
                                <m:t>θ</m:t>
                              </m:r>
                            </m:oMath>
                          </a14:m>
                          <a:r>
                            <a:rPr lang="en-US" sz="1200" kern="100">
                              <a:effectLst/>
                            </a:rPr>
                            <a:t>=45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kern="100">
                              <a:effectLst/>
                            </a:rPr>
                            <a:t>J</a:t>
                          </a:r>
                          <a:r>
                            <a:rPr lang="en-US" altLang="zh-CN" sz="1200" kern="100">
                              <a:effectLst/>
                            </a:rPr>
                            <a:t>PEG</a:t>
                          </a:r>
                          <a:r>
                            <a:rPr lang="zh-CN" altLang="en-US" sz="1200" kern="100">
                              <a:effectLst/>
                            </a:rPr>
                            <a:t>压缩</a:t>
                          </a:r>
                          <a:r>
                            <a:rPr lang="en-US" sz="1200" kern="100">
                              <a:effectLst/>
                            </a:rPr>
                            <a:t> Q=30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a:t>0.0632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8989266"/>
                      </a:ext>
                    </a:extLst>
                  </a:tr>
                  <a:tr h="387184">
                    <a:tc>
                      <a:txBody>
                        <a:bodyPr/>
                        <a:lstStyle/>
                        <a:p>
                          <a:pPr indent="127000" algn="ctr">
                            <a:lnSpc>
                              <a:spcPct val="150000"/>
                            </a:lnSpc>
                          </a:pPr>
                          <a:r>
                            <a:rPr lang="zh-CN" altLang="en-US" sz="1200" b="0" kern="100">
                              <a:effectLst/>
                            </a:rPr>
                            <a:t>高斯滤波</a:t>
                          </a:r>
                          <a:r>
                            <a:rPr lang="en-US" sz="1200" b="0" kern="100">
                              <a:effectLst/>
                            </a:rPr>
                            <a:t> </a:t>
                          </a:r>
                          <a:r>
                            <a:rPr lang="en-US" altLang="zh-CN" sz="1200" b="0" kern="100">
                              <a:effectLst/>
                            </a:rPr>
                            <a:t>K=3</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随机裁剪</a:t>
                          </a:r>
                          <a:r>
                            <a:rPr lang="en-US" sz="1200" kern="100">
                              <a:effectLst/>
                            </a:rPr>
                            <a:t> q=0.125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kern="100">
                              <a:effectLst/>
                            </a:rPr>
                            <a:t>JPEG</a:t>
                          </a:r>
                          <a:r>
                            <a:rPr lang="zh-CN" altLang="en-US" sz="1200" kern="100">
                              <a:effectLst/>
                            </a:rPr>
                            <a:t>压缩</a:t>
                          </a:r>
                          <a:r>
                            <a:rPr lang="en-US" altLang="zh-CN" sz="1200" kern="100">
                              <a:effectLst/>
                            </a:rPr>
                            <a:t> </a:t>
                          </a:r>
                          <a:r>
                            <a:rPr lang="en-US" sz="1200" kern="100">
                              <a:effectLst/>
                            </a:rPr>
                            <a:t> </a:t>
                          </a:r>
                          <a:r>
                            <a:rPr lang="en-US" altLang="zh-CN" sz="1200" kern="100">
                              <a:effectLst/>
                            </a:rPr>
                            <a:t>Q=90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a:t>0.0011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4792201"/>
                      </a:ext>
                    </a:extLst>
                  </a:tr>
                  <a:tr h="387184">
                    <a:tc>
                      <a:txBody>
                        <a:bodyPr/>
                        <a:lstStyle/>
                        <a:p>
                          <a:pPr indent="127000" algn="ctr">
                            <a:lnSpc>
                              <a:spcPct val="150000"/>
                            </a:lnSpc>
                          </a:pPr>
                          <a:r>
                            <a:rPr lang="zh-CN" altLang="en-US" sz="1200" b="0" kern="100">
                              <a:effectLst/>
                            </a:rPr>
                            <a:t>椒盐噪声</a:t>
                          </a:r>
                          <a:r>
                            <a:rPr lang="en-US" sz="1200" b="0" kern="100">
                              <a:effectLst/>
                            </a:rPr>
                            <a:t> </a:t>
                          </a:r>
                          <a:r>
                            <a:rPr lang="en-US" altLang="zh-CN" sz="1200" b="0" kern="100">
                              <a:effectLst/>
                            </a:rPr>
                            <a:t>p</a:t>
                          </a:r>
                          <a:r>
                            <a:rPr lang="en-US" sz="1200" b="0" kern="100">
                              <a:effectLst/>
                            </a:rPr>
                            <a:t>=0.02</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随机裁剪 </a:t>
                          </a:r>
                          <a:r>
                            <a:rPr lang="en-US" altLang="zh-CN" sz="1200" kern="100">
                              <a:effectLst/>
                            </a:rPr>
                            <a:t>q</a:t>
                          </a:r>
                          <a:r>
                            <a:rPr lang="en-US" sz="1200" kern="100">
                              <a:effectLst/>
                            </a:rPr>
                            <a:t>=0.25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kern="100">
                              <a:effectLst/>
                            </a:rPr>
                            <a:t>JPEG</a:t>
                          </a:r>
                          <a:r>
                            <a:rPr lang="zh-CN" altLang="en-US" sz="1200" kern="100">
                              <a:effectLst/>
                            </a:rPr>
                            <a:t>压缩</a:t>
                          </a:r>
                          <a:r>
                            <a:rPr lang="en-US" altLang="zh-CN" sz="1200" kern="100">
                              <a:effectLst/>
                            </a:rPr>
                            <a:t> </a:t>
                          </a:r>
                          <a:r>
                            <a:rPr lang="en-US" sz="1200" kern="100">
                              <a:effectLst/>
                            </a:rPr>
                            <a:t> </a:t>
                          </a:r>
                          <a:r>
                            <a:rPr lang="en-US" altLang="zh-CN" sz="1200" kern="100">
                              <a:effectLst/>
                            </a:rPr>
                            <a:t>Q=70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b="1"/>
                            <a:t>0.0756</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8631268"/>
                      </a:ext>
                    </a:extLst>
                  </a:tr>
                  <a:tr h="387184">
                    <a:tc>
                      <a:txBody>
                        <a:bodyPr/>
                        <a:lstStyle/>
                        <a:p>
                          <a:pPr indent="127000" algn="ctr">
                            <a:lnSpc>
                              <a:spcPct val="150000"/>
                            </a:lnSpc>
                          </a:pPr>
                          <a:r>
                            <a:rPr lang="zh-CN" altLang="en-US" sz="1200" b="0" kern="100">
                              <a:effectLst/>
                            </a:rPr>
                            <a:t>中值滤波</a:t>
                          </a:r>
                          <a:r>
                            <a:rPr lang="en-US" sz="1200" b="0" kern="100">
                              <a:effectLst/>
                            </a:rPr>
                            <a:t> K=5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高斯噪声</a:t>
                          </a:r>
                          <a:r>
                            <a:rPr lang="en-US" sz="1200" kern="100">
                              <a:effectLst/>
                            </a:rPr>
                            <a:t> v=0.09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kern="100">
                              <a:effectLst/>
                            </a:rPr>
                            <a:t>JPEG</a:t>
                          </a:r>
                          <a:r>
                            <a:rPr lang="zh-CN" altLang="en-US" sz="1200" kern="100">
                              <a:effectLst/>
                            </a:rPr>
                            <a:t>压缩</a:t>
                          </a:r>
                          <a:r>
                            <a:rPr lang="en-US" altLang="zh-CN" sz="1200" kern="100">
                              <a:effectLst/>
                            </a:rPr>
                            <a:t> </a:t>
                          </a:r>
                          <a:r>
                            <a:rPr lang="en-US" sz="1200" kern="100">
                              <a:effectLst/>
                            </a:rPr>
                            <a:t>Q=30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a:t>0.0504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54302767"/>
                      </a:ext>
                    </a:extLst>
                  </a:tr>
                  <a:tr h="387184">
                    <a:tc>
                      <a:txBody>
                        <a:bodyPr/>
                        <a:lstStyle/>
                        <a:p>
                          <a:pPr indent="127000" algn="ctr">
                            <a:lnSpc>
                              <a:spcPct val="150000"/>
                            </a:lnSpc>
                          </a:pPr>
                          <a:r>
                            <a:rPr lang="zh-CN" altLang="en-US" sz="1200" b="0" kern="100">
                              <a:effectLst/>
                            </a:rPr>
                            <a:t>椒盐噪声</a:t>
                          </a:r>
                          <a:r>
                            <a:rPr lang="en-US" sz="1200" b="0" kern="100">
                              <a:effectLst/>
                            </a:rPr>
                            <a:t> p=0.02</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旋转</a:t>
                          </a:r>
                          <a:r>
                            <a:rPr lang="en-US" sz="1200" kern="100">
                              <a:effectLst/>
                            </a:rPr>
                            <a:t> </a:t>
                          </a:r>
                          <a14:m>
                            <m:oMath xmlns:m="http://schemas.openxmlformats.org/officeDocument/2006/math">
                              <m:r>
                                <m:rPr>
                                  <m:sty m:val="p"/>
                                </m:rPr>
                                <a:rPr lang="en-US" altLang="zh-CN" sz="1200" kern="100" smtClean="0">
                                  <a:effectLst/>
                                  <a:latin typeface="Cambria Math" panose="02040503050406030204" pitchFamily="18" charset="0"/>
                                </a:rPr>
                                <m:t>θ</m:t>
                              </m:r>
                            </m:oMath>
                          </a14:m>
                          <a:r>
                            <a:rPr lang="en-US" altLang="zh-CN" sz="1200" kern="100">
                              <a:effectLst/>
                            </a:rPr>
                            <a:t>=30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kern="100">
                              <a:effectLst/>
                            </a:rPr>
                            <a:t>JPEG</a:t>
                          </a:r>
                          <a:r>
                            <a:rPr lang="zh-CN" altLang="en-US" sz="1200" kern="100">
                              <a:effectLst/>
                            </a:rPr>
                            <a:t>压缩</a:t>
                          </a:r>
                          <a:r>
                            <a:rPr lang="en-US" altLang="zh-CN" sz="1200" kern="100">
                              <a:effectLst/>
                            </a:rPr>
                            <a:t> Q=30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b="1"/>
                            <a:t>0.0876</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3620101"/>
                      </a:ext>
                    </a:extLst>
                  </a:tr>
                </a:tbl>
              </a:graphicData>
            </a:graphic>
          </p:graphicFrame>
        </mc:Choice>
        <mc:Fallback xmlns="">
          <p:graphicFrame>
            <p:nvGraphicFramePr>
              <p:cNvPr id="7" name="表格 6">
                <a:extLst>
                  <a:ext uri="{FF2B5EF4-FFF2-40B4-BE49-F238E27FC236}">
                    <a16:creationId xmlns:a16="http://schemas.microsoft.com/office/drawing/2014/main" id="{E36F8B38-05A4-BA77-D9DD-1B864E0987F4}"/>
                  </a:ext>
                </a:extLst>
              </p:cNvPr>
              <p:cNvGraphicFramePr>
                <a:graphicFrameLocks noGrp="1"/>
              </p:cNvGraphicFramePr>
              <p:nvPr>
                <p:extLst>
                  <p:ext uri="{D42A27DB-BD31-4B8C-83A1-F6EECF244321}">
                    <p14:modId xmlns:p14="http://schemas.microsoft.com/office/powerpoint/2010/main" val="2670940865"/>
                  </p:ext>
                </p:extLst>
              </p:nvPr>
            </p:nvGraphicFramePr>
            <p:xfrm>
              <a:off x="3800422" y="2551249"/>
              <a:ext cx="7566486" cy="2710288"/>
            </p:xfrm>
            <a:graphic>
              <a:graphicData uri="http://schemas.openxmlformats.org/drawingml/2006/table">
                <a:tbl>
                  <a:tblPr firstRow="1" firstCol="1" bandRow="1">
                    <a:tableStyleId>{C083E6E3-FA7D-4D7B-A595-EF9225AFEA82}</a:tableStyleId>
                  </a:tblPr>
                  <a:tblGrid>
                    <a:gridCol w="1891344">
                      <a:extLst>
                        <a:ext uri="{9D8B030D-6E8A-4147-A177-3AD203B41FA5}">
                          <a16:colId xmlns:a16="http://schemas.microsoft.com/office/drawing/2014/main" val="2961630086"/>
                        </a:ext>
                      </a:extLst>
                    </a:gridCol>
                    <a:gridCol w="1891344">
                      <a:extLst>
                        <a:ext uri="{9D8B030D-6E8A-4147-A177-3AD203B41FA5}">
                          <a16:colId xmlns:a16="http://schemas.microsoft.com/office/drawing/2014/main" val="4019861658"/>
                        </a:ext>
                      </a:extLst>
                    </a:gridCol>
                    <a:gridCol w="1891344">
                      <a:extLst>
                        <a:ext uri="{9D8B030D-6E8A-4147-A177-3AD203B41FA5}">
                          <a16:colId xmlns:a16="http://schemas.microsoft.com/office/drawing/2014/main" val="2696006059"/>
                        </a:ext>
                      </a:extLst>
                    </a:gridCol>
                    <a:gridCol w="1892454">
                      <a:extLst>
                        <a:ext uri="{9D8B030D-6E8A-4147-A177-3AD203B41FA5}">
                          <a16:colId xmlns:a16="http://schemas.microsoft.com/office/drawing/2014/main" val="2124612509"/>
                        </a:ext>
                      </a:extLst>
                    </a:gridCol>
                  </a:tblGrid>
                  <a:tr h="387184">
                    <a:tc>
                      <a:txBody>
                        <a:bodyPr/>
                        <a:lstStyle/>
                        <a:p>
                          <a:pPr indent="127000" algn="ctr">
                            <a:lnSpc>
                              <a:spcPct val="150000"/>
                            </a:lnSpc>
                          </a:pPr>
                          <a:r>
                            <a:rPr lang="zh-CN" altLang="en-US" sz="1200" b="1" kern="100">
                              <a:effectLst/>
                              <a:latin typeface="Calibri" panose="020F0502020204030204" pitchFamily="34" charset="0"/>
                              <a:ea typeface="宋体" panose="02010600030101010101" pitchFamily="2" charset="-122"/>
                              <a:cs typeface="Times New Roman" panose="02020603050405020304" pitchFamily="18" charset="0"/>
                            </a:rPr>
                            <a:t>攻击</a:t>
                          </a:r>
                          <a:r>
                            <a:rPr lang="en-US" altLang="zh-CN" sz="1200" b="1"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b="1" kern="100">
                              <a:effectLst/>
                              <a:latin typeface="Calibri" panose="020F0502020204030204" pitchFamily="34" charset="0"/>
                              <a:ea typeface="宋体" panose="02010600030101010101" pitchFamily="2" charset="-122"/>
                              <a:cs typeface="Times New Roman" panose="02020603050405020304" pitchFamily="18" charset="0"/>
                            </a:rPr>
                            <a:t>攻击</a:t>
                          </a:r>
                          <a:r>
                            <a:rPr lang="en-US" altLang="zh-CN" sz="1200" b="1" kern="100">
                              <a:effectLst/>
                              <a:latin typeface="Calibri" panose="020F0502020204030204" pitchFamily="34" charset="0"/>
                              <a:ea typeface="宋体" panose="02010600030101010101" pitchFamily="2" charset="-122"/>
                              <a:cs typeface="Times New Roman" panose="02020603050405020304" pitchFamily="18" charset="0"/>
                            </a:rPr>
                            <a:t>2</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b="1" kern="100">
                              <a:effectLst/>
                              <a:latin typeface="Calibri" panose="020F0502020204030204" pitchFamily="34" charset="0"/>
                              <a:ea typeface="宋体" panose="02010600030101010101" pitchFamily="2" charset="-122"/>
                              <a:cs typeface="Times New Roman" panose="02020603050405020304" pitchFamily="18" charset="0"/>
                            </a:rPr>
                            <a:t>攻击</a:t>
                          </a:r>
                          <a:r>
                            <a:rPr lang="en-US" altLang="zh-CN" sz="1200" b="1" kern="100">
                              <a:effectLst/>
                              <a:latin typeface="Calibri" panose="020F0502020204030204" pitchFamily="34" charset="0"/>
                              <a:ea typeface="宋体" panose="02010600030101010101" pitchFamily="2" charset="-122"/>
                              <a:cs typeface="Times New Roman" panose="02020603050405020304" pitchFamily="18" charset="0"/>
                            </a:rPr>
                            <a:t>3</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200" b="1" kern="100">
                              <a:effectLst/>
                            </a:rPr>
                            <a:t>BER</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02229396"/>
                      </a:ext>
                    </a:extLst>
                  </a:tr>
                  <a:tr h="387184">
                    <a:tc>
                      <a:txBody>
                        <a:bodyPr/>
                        <a:lstStyle/>
                        <a:p>
                          <a:pPr indent="127000" algn="ctr">
                            <a:lnSpc>
                              <a:spcPct val="150000"/>
                            </a:lnSpc>
                          </a:pPr>
                          <a:r>
                            <a:rPr lang="zh-CN" altLang="en-US" sz="1200" b="0" kern="100">
                              <a:effectLst/>
                            </a:rPr>
                            <a:t>中值滤波</a:t>
                          </a:r>
                          <a:r>
                            <a:rPr lang="en-US" sz="1200" b="0" kern="100">
                              <a:effectLst/>
                            </a:rPr>
                            <a:t> </a:t>
                          </a:r>
                          <a:r>
                            <a:rPr lang="en-US" altLang="zh-CN" sz="1200" b="0" kern="100">
                              <a:effectLst/>
                            </a:rPr>
                            <a:t>K</a:t>
                          </a:r>
                          <a:r>
                            <a:rPr lang="en-US" sz="1200" b="0" kern="100">
                              <a:effectLst/>
                            </a:rPr>
                            <a:t>=7</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高斯噪声</a:t>
                          </a:r>
                          <a:r>
                            <a:rPr lang="en-US" sz="1200" kern="100">
                              <a:effectLst/>
                            </a:rPr>
                            <a:t> v=0.03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缩放</a:t>
                          </a:r>
                          <a:r>
                            <a:rPr lang="en-US" sz="1200" kern="100">
                              <a:effectLst/>
                            </a:rPr>
                            <a:t> r=0.5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a:t>0.0003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0616131"/>
                      </a:ext>
                    </a:extLst>
                  </a:tr>
                  <a:tr h="387184">
                    <a:tc>
                      <a:txBody>
                        <a:bodyPr/>
                        <a:lstStyle/>
                        <a:p>
                          <a:pPr indent="127000" algn="ctr">
                            <a:lnSpc>
                              <a:spcPct val="150000"/>
                            </a:lnSpc>
                          </a:pPr>
                          <a:r>
                            <a:rPr lang="zh-CN" altLang="en-US" sz="1200" b="0" kern="100">
                              <a:effectLst/>
                            </a:rPr>
                            <a:t>高斯滤波</a:t>
                          </a:r>
                          <a:r>
                            <a:rPr lang="en-US" sz="1200" b="0" kern="100">
                              <a:effectLst/>
                            </a:rPr>
                            <a:t> </a:t>
                          </a:r>
                          <a:r>
                            <a:rPr lang="en-US" altLang="zh-CN" sz="1200" b="0" kern="100">
                              <a:effectLst/>
                            </a:rPr>
                            <a:t>K=5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a:p>
                      </a:txBody>
                      <a:tcPr marL="68580" marR="68580" marT="0" marB="0">
                        <a:blipFill>
                          <a:blip r:embed="rId2"/>
                          <a:stretch>
                            <a:fillRect l="-99678" t="-200000" r="-200000" b="-400000"/>
                          </a:stretch>
                        </a:blipFill>
                      </a:tcPr>
                    </a:tc>
                    <a:tc>
                      <a:txBody>
                        <a:bodyPr/>
                        <a:lstStyle/>
                        <a:p>
                          <a:pPr indent="127000" algn="ctr">
                            <a:lnSpc>
                              <a:spcPct val="150000"/>
                            </a:lnSpc>
                          </a:pPr>
                          <a:r>
                            <a:rPr lang="en-US" sz="1200" kern="100">
                              <a:effectLst/>
                            </a:rPr>
                            <a:t>J</a:t>
                          </a:r>
                          <a:r>
                            <a:rPr lang="en-US" altLang="zh-CN" sz="1200" kern="100">
                              <a:effectLst/>
                            </a:rPr>
                            <a:t>PEG</a:t>
                          </a:r>
                          <a:r>
                            <a:rPr lang="zh-CN" altLang="en-US" sz="1200" kern="100">
                              <a:effectLst/>
                            </a:rPr>
                            <a:t>压缩</a:t>
                          </a:r>
                          <a:r>
                            <a:rPr lang="en-US" sz="1200" kern="100">
                              <a:effectLst/>
                            </a:rPr>
                            <a:t> Q=30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a:t>0.0632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8989266"/>
                      </a:ext>
                    </a:extLst>
                  </a:tr>
                  <a:tr h="387184">
                    <a:tc>
                      <a:txBody>
                        <a:bodyPr/>
                        <a:lstStyle/>
                        <a:p>
                          <a:pPr indent="127000" algn="ctr">
                            <a:lnSpc>
                              <a:spcPct val="150000"/>
                            </a:lnSpc>
                          </a:pPr>
                          <a:r>
                            <a:rPr lang="zh-CN" altLang="en-US" sz="1200" b="0" kern="100">
                              <a:effectLst/>
                            </a:rPr>
                            <a:t>高斯滤波</a:t>
                          </a:r>
                          <a:r>
                            <a:rPr lang="en-US" sz="1200" b="0" kern="100">
                              <a:effectLst/>
                            </a:rPr>
                            <a:t> </a:t>
                          </a:r>
                          <a:r>
                            <a:rPr lang="en-US" altLang="zh-CN" sz="1200" b="0" kern="100">
                              <a:effectLst/>
                            </a:rPr>
                            <a:t>K=3</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随机裁剪</a:t>
                          </a:r>
                          <a:r>
                            <a:rPr lang="en-US" sz="1200" kern="100">
                              <a:effectLst/>
                            </a:rPr>
                            <a:t> q=0.125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kern="100">
                              <a:effectLst/>
                            </a:rPr>
                            <a:t>JPEG</a:t>
                          </a:r>
                          <a:r>
                            <a:rPr lang="zh-CN" altLang="en-US" sz="1200" kern="100">
                              <a:effectLst/>
                            </a:rPr>
                            <a:t>压缩</a:t>
                          </a:r>
                          <a:r>
                            <a:rPr lang="en-US" altLang="zh-CN" sz="1200" kern="100">
                              <a:effectLst/>
                            </a:rPr>
                            <a:t> </a:t>
                          </a:r>
                          <a:r>
                            <a:rPr lang="en-US" sz="1200" kern="100">
                              <a:effectLst/>
                            </a:rPr>
                            <a:t> </a:t>
                          </a:r>
                          <a:r>
                            <a:rPr lang="en-US" altLang="zh-CN" sz="1200" kern="100">
                              <a:effectLst/>
                            </a:rPr>
                            <a:t>Q=90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a:t>0.0011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4792201"/>
                      </a:ext>
                    </a:extLst>
                  </a:tr>
                  <a:tr h="387184">
                    <a:tc>
                      <a:txBody>
                        <a:bodyPr/>
                        <a:lstStyle/>
                        <a:p>
                          <a:pPr indent="127000" algn="ctr">
                            <a:lnSpc>
                              <a:spcPct val="150000"/>
                            </a:lnSpc>
                          </a:pPr>
                          <a:r>
                            <a:rPr lang="zh-CN" altLang="en-US" sz="1200" b="0" kern="100">
                              <a:effectLst/>
                            </a:rPr>
                            <a:t>椒盐噪声</a:t>
                          </a:r>
                          <a:r>
                            <a:rPr lang="en-US" sz="1200" b="0" kern="100">
                              <a:effectLst/>
                            </a:rPr>
                            <a:t> </a:t>
                          </a:r>
                          <a:r>
                            <a:rPr lang="en-US" altLang="zh-CN" sz="1200" b="0" kern="100">
                              <a:effectLst/>
                            </a:rPr>
                            <a:t>p</a:t>
                          </a:r>
                          <a:r>
                            <a:rPr lang="en-US" sz="1200" b="0" kern="100">
                              <a:effectLst/>
                            </a:rPr>
                            <a:t>=0.02</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随机裁剪 </a:t>
                          </a:r>
                          <a:r>
                            <a:rPr lang="en-US" altLang="zh-CN" sz="1200" kern="100">
                              <a:effectLst/>
                            </a:rPr>
                            <a:t>q</a:t>
                          </a:r>
                          <a:r>
                            <a:rPr lang="en-US" sz="1200" kern="100">
                              <a:effectLst/>
                            </a:rPr>
                            <a:t>=0.25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kern="100">
                              <a:effectLst/>
                            </a:rPr>
                            <a:t>JPEG</a:t>
                          </a:r>
                          <a:r>
                            <a:rPr lang="zh-CN" altLang="en-US" sz="1200" kern="100">
                              <a:effectLst/>
                            </a:rPr>
                            <a:t>压缩</a:t>
                          </a:r>
                          <a:r>
                            <a:rPr lang="en-US" altLang="zh-CN" sz="1200" kern="100">
                              <a:effectLst/>
                            </a:rPr>
                            <a:t> </a:t>
                          </a:r>
                          <a:r>
                            <a:rPr lang="en-US" sz="1200" kern="100">
                              <a:effectLst/>
                            </a:rPr>
                            <a:t> </a:t>
                          </a:r>
                          <a:r>
                            <a:rPr lang="en-US" altLang="zh-CN" sz="1200" kern="100">
                              <a:effectLst/>
                            </a:rPr>
                            <a:t>Q=70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b="1"/>
                            <a:t>0.0756</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8631268"/>
                      </a:ext>
                    </a:extLst>
                  </a:tr>
                  <a:tr h="387184">
                    <a:tc>
                      <a:txBody>
                        <a:bodyPr/>
                        <a:lstStyle/>
                        <a:p>
                          <a:pPr indent="127000" algn="ctr">
                            <a:lnSpc>
                              <a:spcPct val="150000"/>
                            </a:lnSpc>
                          </a:pPr>
                          <a:r>
                            <a:rPr lang="zh-CN" altLang="en-US" sz="1200" b="0" kern="100">
                              <a:effectLst/>
                            </a:rPr>
                            <a:t>中值滤波</a:t>
                          </a:r>
                          <a:r>
                            <a:rPr lang="en-US" sz="1200" b="0" kern="100">
                              <a:effectLst/>
                            </a:rPr>
                            <a:t> K=5</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altLang="en-US" sz="1200" kern="100">
                              <a:effectLst/>
                            </a:rPr>
                            <a:t>高斯噪声</a:t>
                          </a:r>
                          <a:r>
                            <a:rPr lang="en-US" sz="1200" kern="100">
                              <a:effectLst/>
                            </a:rPr>
                            <a:t> v=0.09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kern="100">
                              <a:effectLst/>
                            </a:rPr>
                            <a:t>JPEG</a:t>
                          </a:r>
                          <a:r>
                            <a:rPr lang="zh-CN" altLang="en-US" sz="1200" kern="100">
                              <a:effectLst/>
                            </a:rPr>
                            <a:t>压缩</a:t>
                          </a:r>
                          <a:r>
                            <a:rPr lang="en-US" altLang="zh-CN" sz="1200" kern="100">
                              <a:effectLst/>
                            </a:rPr>
                            <a:t> </a:t>
                          </a:r>
                          <a:r>
                            <a:rPr lang="en-US" sz="1200" kern="100">
                              <a:effectLst/>
                            </a:rPr>
                            <a:t>Q=30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a:t>0.0504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54302767"/>
                      </a:ext>
                    </a:extLst>
                  </a:tr>
                  <a:tr h="387184">
                    <a:tc>
                      <a:txBody>
                        <a:bodyPr/>
                        <a:lstStyle/>
                        <a:p>
                          <a:pPr indent="127000" algn="ctr">
                            <a:lnSpc>
                              <a:spcPct val="150000"/>
                            </a:lnSpc>
                          </a:pPr>
                          <a:r>
                            <a:rPr lang="zh-CN" altLang="en-US" sz="1200" b="0" kern="100">
                              <a:effectLst/>
                            </a:rPr>
                            <a:t>椒盐噪声</a:t>
                          </a:r>
                          <a:r>
                            <a:rPr lang="en-US" sz="1200" b="0" kern="100">
                              <a:effectLst/>
                            </a:rPr>
                            <a:t> p=0.02</a:t>
                          </a:r>
                          <a:endParaRPr lang="zh-CN" sz="12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a:p>
                      </a:txBody>
                      <a:tcPr marL="68580" marR="68580" marT="0" marB="0">
                        <a:blipFill>
                          <a:blip r:embed="rId2"/>
                          <a:stretch>
                            <a:fillRect l="-99678" t="-598438" r="-200000" b="-1563"/>
                          </a:stretch>
                        </a:blipFill>
                      </a:tcPr>
                    </a:tc>
                    <a:tc>
                      <a:txBody>
                        <a:bodyPr/>
                        <a:lstStyle/>
                        <a:p>
                          <a:pPr indent="127000" algn="ctr">
                            <a:lnSpc>
                              <a:spcPct val="150000"/>
                            </a:lnSpc>
                          </a:pPr>
                          <a:r>
                            <a:rPr lang="en-US" altLang="zh-CN" sz="1200" kern="100">
                              <a:effectLst/>
                            </a:rPr>
                            <a:t>JPEG</a:t>
                          </a:r>
                          <a:r>
                            <a:rPr lang="zh-CN" altLang="en-US" sz="1200" kern="100">
                              <a:effectLst/>
                            </a:rPr>
                            <a:t>压缩</a:t>
                          </a:r>
                          <a:r>
                            <a:rPr lang="en-US" altLang="zh-CN" sz="1200" kern="100">
                              <a:effectLst/>
                            </a:rPr>
                            <a:t> Q=30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b="1"/>
                            <a:t>0.0876</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3620101"/>
                      </a:ext>
                    </a:extLst>
                  </a:tr>
                </a:tbl>
              </a:graphicData>
            </a:graphic>
          </p:graphicFrame>
        </mc:Fallback>
      </mc:AlternateContent>
    </p:spTree>
    <p:extLst>
      <p:ext uri="{BB962C8B-B14F-4D97-AF65-F5344CB8AC3E}">
        <p14:creationId xmlns:p14="http://schemas.microsoft.com/office/powerpoint/2010/main" val="3732492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消融</a:t>
            </a:r>
            <a:r>
              <a:rPr lang="en-US" altLang="zh-CN" sz="2400" b="1">
                <a:solidFill>
                  <a:schemeClr val="bg1"/>
                </a:solidFill>
              </a:rPr>
              <a:t>&amp;</a:t>
            </a:r>
            <a:r>
              <a:rPr lang="zh-CN" altLang="en-US" sz="2400" b="1">
                <a:solidFill>
                  <a:schemeClr val="bg1"/>
                </a:solidFill>
              </a:rPr>
              <a:t>对比实验</a:t>
            </a:r>
            <a:endParaRPr lang="zh-CN" altLang="en-US" sz="2400" b="1" dirty="0">
              <a:solidFill>
                <a:schemeClr val="bg1"/>
              </a:solidFill>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sp>
        <p:nvSpPr>
          <p:cNvPr id="26" name="文本框 25">
            <a:extLst>
              <a:ext uri="{FF2B5EF4-FFF2-40B4-BE49-F238E27FC236}">
                <a16:creationId xmlns:a16="http://schemas.microsoft.com/office/drawing/2014/main" id="{A677B34A-6D1D-11D6-D1FD-ADF207AE37B4}"/>
              </a:ext>
            </a:extLst>
          </p:cNvPr>
          <p:cNvSpPr txBox="1"/>
          <p:nvPr/>
        </p:nvSpPr>
        <p:spPr>
          <a:xfrm>
            <a:off x="5987836" y="2196079"/>
            <a:ext cx="4161306" cy="377411"/>
          </a:xfrm>
          <a:prstGeom prst="rect">
            <a:avLst/>
          </a:prstGeom>
          <a:noFill/>
        </p:spPr>
        <p:txBody>
          <a:bodyPr wrap="square">
            <a:spAutoFit/>
          </a:bodyPr>
          <a:lstStyle/>
          <a:p>
            <a:pPr algn="ctr">
              <a:lnSpc>
                <a:spcPct val="150000"/>
              </a:lnSpc>
            </a:pPr>
            <a:r>
              <a:rPr lang="zh-CN" altLang="en-US" sz="1400" kern="100">
                <a:effectLst/>
                <a:latin typeface="+mn-ea"/>
                <a:cs typeface="宋体" panose="02010600030101010101" pitchFamily="2" charset="-122"/>
              </a:rPr>
              <a:t>表</a:t>
            </a:r>
            <a:r>
              <a:rPr lang="en-US" altLang="zh-CN" sz="1400" kern="100">
                <a:latin typeface="+mn-ea"/>
                <a:cs typeface="宋体" panose="02010600030101010101" pitchFamily="2" charset="-122"/>
              </a:rPr>
              <a:t>3-11 </a:t>
            </a:r>
            <a:r>
              <a:rPr lang="en-US" altLang="zh-CN" sz="1400" kern="100">
                <a:effectLst/>
                <a:latin typeface="+mn-ea"/>
              </a:rPr>
              <a:t>LHFA block</a:t>
            </a:r>
            <a:r>
              <a:rPr lang="zh-CN" altLang="zh-CN" sz="1400" kern="100">
                <a:effectLst/>
                <a:latin typeface="+mn-ea"/>
                <a:cs typeface="Times New Roman" panose="02020603050405020304" pitchFamily="18" charset="0"/>
              </a:rPr>
              <a:t>对重构图像可视质量的有效性</a:t>
            </a:r>
            <a:endParaRPr lang="en-US" altLang="zh-CN" sz="1400" kern="100" dirty="0">
              <a:effectLst/>
              <a:latin typeface="+mn-ea"/>
              <a:cs typeface="宋体" panose="02010600030101010101" pitchFamily="2" charset="-122"/>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B7448A7-1D05-C3C7-E8E9-C3CCA9D3310E}"/>
                  </a:ext>
                </a:extLst>
              </p:cNvPr>
              <p:cNvSpPr/>
              <p:nvPr/>
            </p:nvSpPr>
            <p:spPr>
              <a:xfrm>
                <a:off x="825790" y="2112043"/>
                <a:ext cx="2911812" cy="3444341"/>
              </a:xfrm>
              <a:prstGeom prst="rect">
                <a:avLst/>
              </a:prstGeom>
            </p:spPr>
            <p:txBody>
              <a:bodyPr wrap="square">
                <a:spAutoFit/>
              </a:bodyPr>
              <a:lstStyle/>
              <a:p>
                <a:pPr marL="285750" indent="284480" algn="just" fontAlgn="auto">
                  <a:lnSpc>
                    <a:spcPct val="150000"/>
                  </a:lnSpc>
                  <a:spcBef>
                    <a:spcPts val="600"/>
                  </a:spcBef>
                  <a:buFont typeface="Wingdings" panose="05000000000000000000" charset="0"/>
                  <a:buChar char="Ø"/>
                </a:pPr>
                <a:r>
                  <a:rPr lang="zh-CN" altLang="zh-CN" sz="1800" kern="100">
                    <a:effectLst/>
                    <a:latin typeface="+mn-ea"/>
                    <a:cs typeface="Times New Roman" panose="02020603050405020304" pitchFamily="18" charset="0"/>
                  </a:rPr>
                  <a:t>实验通过水印嵌入网络</a:t>
                </a:r>
                <a14:m>
                  <m:oMath xmlns:m="http://schemas.openxmlformats.org/officeDocument/2006/math">
                    <m:sSub>
                      <m:sSubPr>
                        <m:ctrlPr>
                          <a:rPr lang="zh-CN" altLang="zh-CN" sz="1600" i="1">
                            <a:effectLst/>
                            <a:latin typeface="Cambria Math" panose="02040503050406030204" pitchFamily="18" charset="0"/>
                          </a:rPr>
                        </m:ctrlPr>
                      </m:sSubPr>
                      <m:e>
                        <m:r>
                          <a:rPr lang="en-US" altLang="zh-CN" sz="1800" i="1" kern="100">
                            <a:effectLst/>
                            <a:latin typeface="Cambria Math" panose="02040503050406030204" pitchFamily="18" charset="0"/>
                            <a:cs typeface="Times New Roman" panose="02020603050405020304" pitchFamily="18" charset="0"/>
                          </a:rPr>
                          <m:t>𝑁</m:t>
                        </m:r>
                      </m:e>
                      <m:sub>
                        <m:r>
                          <a:rPr lang="en-US" altLang="zh-CN" sz="1800" i="1" kern="100">
                            <a:effectLst/>
                            <a:latin typeface="Cambria Math" panose="02040503050406030204" pitchFamily="18" charset="0"/>
                            <a:cs typeface="Times New Roman" panose="02020603050405020304" pitchFamily="18" charset="0"/>
                          </a:rPr>
                          <m:t>𝑒𝑛𝑐</m:t>
                        </m:r>
                      </m:sub>
                    </m:sSub>
                  </m:oMath>
                </a14:m>
                <a:r>
                  <a:rPr lang="zh-CN" altLang="zh-CN" sz="1800" kern="100">
                    <a:effectLst/>
                    <a:latin typeface="+mn-ea"/>
                    <a:cs typeface="Times New Roman" panose="02020603050405020304" pitchFamily="18" charset="0"/>
                  </a:rPr>
                  <a:t>添加或者去除</a:t>
                </a:r>
                <a:r>
                  <a:rPr lang="en-US" altLang="zh-CN" sz="1800" kern="100">
                    <a:effectLst/>
                    <a:latin typeface="+mn-ea"/>
                  </a:rPr>
                  <a:t>LHFA block</a:t>
                </a:r>
                <a:r>
                  <a:rPr lang="zh-CN" altLang="zh-CN" sz="1800" kern="100">
                    <a:effectLst/>
                    <a:latin typeface="+mn-ea"/>
                    <a:cs typeface="Times New Roman" panose="02020603050405020304" pitchFamily="18" charset="0"/>
                  </a:rPr>
                  <a:t>证明所提算法的有效性。</a:t>
                </a:r>
                <a:endParaRPr lang="en-US" altLang="zh-CN" sz="1800" kern="100">
                  <a:effectLst/>
                  <a:latin typeface="+mn-ea"/>
                  <a:cs typeface="Times New Roman" panose="02020603050405020304" pitchFamily="18" charset="0"/>
                </a:endParaRPr>
              </a:p>
              <a:p>
                <a:pPr marL="285750" indent="284480" algn="just">
                  <a:lnSpc>
                    <a:spcPct val="150000"/>
                  </a:lnSpc>
                  <a:spcBef>
                    <a:spcPts val="600"/>
                  </a:spcBef>
                  <a:buFont typeface="Wingdings" panose="05000000000000000000" charset="0"/>
                  <a:buChar char="Ø"/>
                </a:pPr>
                <a:r>
                  <a:rPr lang="zh-CN" altLang="zh-CN" kern="100">
                    <a:latin typeface="+mn-ea"/>
                    <a:cs typeface="Times New Roman" panose="02020603050405020304" pitchFamily="18" charset="0"/>
                  </a:rPr>
                  <a:t>提出的算法与</a:t>
                </a:r>
                <a:r>
                  <a:rPr lang="en-US" altLang="zh-CN" kern="100">
                    <a:latin typeface="+mn-ea"/>
                    <a:cs typeface="Times New Roman" panose="02020603050405020304" pitchFamily="18" charset="0"/>
                  </a:rPr>
                  <a:t>5</a:t>
                </a:r>
                <a:r>
                  <a:rPr lang="zh-CN" altLang="zh-CN" kern="100">
                    <a:latin typeface="+mn-ea"/>
                    <a:cs typeface="Times New Roman" panose="02020603050405020304" pitchFamily="18" charset="0"/>
                  </a:rPr>
                  <a:t>种</a:t>
                </a:r>
                <a:r>
                  <a:rPr lang="zh-CN" altLang="en-US" kern="100">
                    <a:latin typeface="+mn-ea"/>
                    <a:cs typeface="Times New Roman" panose="02020603050405020304" pitchFamily="18" charset="0"/>
                  </a:rPr>
                  <a:t>优秀的鲁棒可逆水印算法</a:t>
                </a:r>
                <a:r>
                  <a:rPr lang="zh-CN" altLang="zh-CN" kern="100">
                    <a:latin typeface="+mn-ea"/>
                    <a:cs typeface="Times New Roman" panose="02020603050405020304" pitchFamily="18" charset="0"/>
                  </a:rPr>
                  <a:t>进行比较，用于证明本文所提算法的优越性。</a:t>
                </a:r>
                <a:endParaRPr lang="en-US" altLang="zh-CN" kern="100">
                  <a:latin typeface="+mn-ea"/>
                  <a:cs typeface="Times New Roman" panose="02020603050405020304" pitchFamily="18" charset="0"/>
                  <a:sym typeface="+mn-ea"/>
                </a:endParaRPr>
              </a:p>
            </p:txBody>
          </p:sp>
        </mc:Choice>
        <mc:Fallback xmlns="">
          <p:sp>
            <p:nvSpPr>
              <p:cNvPr id="8" name="矩形 7">
                <a:extLst>
                  <a:ext uri="{FF2B5EF4-FFF2-40B4-BE49-F238E27FC236}">
                    <a16:creationId xmlns:a16="http://schemas.microsoft.com/office/drawing/2014/main" id="{FB7448A7-1D05-C3C7-E8E9-C3CCA9D3310E}"/>
                  </a:ext>
                </a:extLst>
              </p:cNvPr>
              <p:cNvSpPr>
                <a:spLocks noRot="1" noChangeAspect="1" noMove="1" noResize="1" noEditPoints="1" noAdjustHandles="1" noChangeArrowheads="1" noChangeShapeType="1" noTextEdit="1"/>
              </p:cNvSpPr>
              <p:nvPr/>
            </p:nvSpPr>
            <p:spPr>
              <a:xfrm>
                <a:off x="825790" y="2112043"/>
                <a:ext cx="2911812" cy="3444341"/>
              </a:xfrm>
              <a:prstGeom prst="rect">
                <a:avLst/>
              </a:prstGeom>
              <a:blipFill>
                <a:blip r:embed="rId2"/>
                <a:stretch>
                  <a:fillRect r="-1883" b="-1947"/>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0F76D237-C92C-F264-E1CE-F4BF8D9770AC}"/>
              </a:ext>
            </a:extLst>
          </p:cNvPr>
          <p:cNvGraphicFramePr>
            <a:graphicFrameLocks noGrp="1"/>
          </p:cNvGraphicFramePr>
          <p:nvPr>
            <p:extLst>
              <p:ext uri="{D42A27DB-BD31-4B8C-83A1-F6EECF244321}">
                <p14:modId xmlns:p14="http://schemas.microsoft.com/office/powerpoint/2010/main" val="3750323326"/>
              </p:ext>
            </p:extLst>
          </p:nvPr>
        </p:nvGraphicFramePr>
        <p:xfrm>
          <a:off x="4798931" y="2592738"/>
          <a:ext cx="5880501" cy="1029195"/>
        </p:xfrm>
        <a:graphic>
          <a:graphicData uri="http://schemas.openxmlformats.org/drawingml/2006/table">
            <a:tbl>
              <a:tblPr firstRow="1" firstCol="1" bandRow="1">
                <a:tableStyleId>{C083E6E3-FA7D-4D7B-A595-EF9225AFEA82}</a:tableStyleId>
              </a:tblPr>
              <a:tblGrid>
                <a:gridCol w="1959707">
                  <a:extLst>
                    <a:ext uri="{9D8B030D-6E8A-4147-A177-3AD203B41FA5}">
                      <a16:colId xmlns:a16="http://schemas.microsoft.com/office/drawing/2014/main" val="617062124"/>
                    </a:ext>
                  </a:extLst>
                </a:gridCol>
                <a:gridCol w="1960397">
                  <a:extLst>
                    <a:ext uri="{9D8B030D-6E8A-4147-A177-3AD203B41FA5}">
                      <a16:colId xmlns:a16="http://schemas.microsoft.com/office/drawing/2014/main" val="3041153841"/>
                    </a:ext>
                  </a:extLst>
                </a:gridCol>
                <a:gridCol w="1960397">
                  <a:extLst>
                    <a:ext uri="{9D8B030D-6E8A-4147-A177-3AD203B41FA5}">
                      <a16:colId xmlns:a16="http://schemas.microsoft.com/office/drawing/2014/main" val="2943669250"/>
                    </a:ext>
                  </a:extLst>
                </a:gridCol>
              </a:tblGrid>
              <a:tr h="343065">
                <a:tc>
                  <a:txBody>
                    <a:bodyPr/>
                    <a:lstStyle/>
                    <a:p>
                      <a:pPr indent="127000" algn="ctr">
                        <a:lnSpc>
                          <a:spcPct val="150000"/>
                        </a:lnSpc>
                      </a:pPr>
                      <a:r>
                        <a:rPr lang="zh-CN" sz="1400" kern="100">
                          <a:effectLst/>
                        </a:rPr>
                        <a:t>编号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sz="1400" kern="100">
                          <a:effectLst/>
                        </a:rPr>
                        <a:t>LHFA block</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1400" kern="100">
                          <a:effectLst/>
                        </a:rPr>
                        <a:t>平均</a:t>
                      </a:r>
                      <a:r>
                        <a:rPr lang="en-US" sz="1400" kern="100">
                          <a:effectLst/>
                        </a:rPr>
                        <a:t>PSNR/dB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4310088"/>
                  </a:ext>
                </a:extLst>
              </a:tr>
              <a:tr h="343065">
                <a:tc>
                  <a:txBody>
                    <a:bodyPr/>
                    <a:lstStyle/>
                    <a:p>
                      <a:pPr indent="127000" algn="ctr">
                        <a:lnSpc>
                          <a:spcPct val="150000"/>
                        </a:lnSpc>
                      </a:pPr>
                      <a:r>
                        <a:rPr lang="en-US" sz="105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1050" kern="100">
                          <a:effectLst/>
                        </a:rPr>
                        <a:t>有</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050"/>
                        <a:t>60.18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5256776"/>
                  </a:ext>
                </a:extLst>
              </a:tr>
              <a:tr h="343065">
                <a:tc>
                  <a:txBody>
                    <a:bodyPr/>
                    <a:lstStyle/>
                    <a:p>
                      <a:pPr indent="127000" algn="ctr">
                        <a:lnSpc>
                          <a:spcPct val="150000"/>
                        </a:lnSpc>
                      </a:pPr>
                      <a:r>
                        <a:rPr lang="en-US" sz="1050" kern="100">
                          <a:effectLst/>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zh-CN" sz="105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050"/>
                        <a:t>58.43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66021104"/>
                  </a:ext>
                </a:extLst>
              </a:tr>
            </a:tbl>
          </a:graphicData>
        </a:graphic>
      </p:graphicFrame>
      <p:sp>
        <p:nvSpPr>
          <p:cNvPr id="13" name="文本框 12">
            <a:extLst>
              <a:ext uri="{FF2B5EF4-FFF2-40B4-BE49-F238E27FC236}">
                <a16:creationId xmlns:a16="http://schemas.microsoft.com/office/drawing/2014/main" id="{D63967E7-32CF-99A7-A492-5E3D5907ABDE}"/>
              </a:ext>
            </a:extLst>
          </p:cNvPr>
          <p:cNvSpPr txBox="1"/>
          <p:nvPr/>
        </p:nvSpPr>
        <p:spPr>
          <a:xfrm>
            <a:off x="6632088" y="4046493"/>
            <a:ext cx="2614808" cy="377411"/>
          </a:xfrm>
          <a:prstGeom prst="rect">
            <a:avLst/>
          </a:prstGeom>
          <a:noFill/>
        </p:spPr>
        <p:txBody>
          <a:bodyPr wrap="square">
            <a:spAutoFit/>
          </a:bodyPr>
          <a:lstStyle/>
          <a:p>
            <a:pPr algn="ctr">
              <a:lnSpc>
                <a:spcPct val="150000"/>
              </a:lnSpc>
            </a:pPr>
            <a:r>
              <a:rPr lang="zh-CN" altLang="en-US" sz="1400" kern="100">
                <a:effectLst/>
                <a:latin typeface="+mn-ea"/>
                <a:cs typeface="宋体" panose="02010600030101010101" pitchFamily="2" charset="-122"/>
              </a:rPr>
              <a:t>表</a:t>
            </a:r>
            <a:r>
              <a:rPr lang="en-US" altLang="zh-CN" sz="1400" kern="100">
                <a:latin typeface="+mn-ea"/>
                <a:cs typeface="宋体" panose="02010600030101010101" pitchFamily="2" charset="-122"/>
              </a:rPr>
              <a:t>3-12 </a:t>
            </a:r>
            <a:r>
              <a:rPr lang="zh-CN" altLang="en-US" sz="1400" kern="100">
                <a:latin typeface="+mn-ea"/>
                <a:cs typeface="宋体" panose="02010600030101010101" pitchFamily="2" charset="-122"/>
              </a:rPr>
              <a:t>重构图像质量对比实验</a:t>
            </a:r>
            <a:endParaRPr lang="en-US" altLang="zh-CN" sz="1400" kern="100" dirty="0">
              <a:effectLst/>
              <a:latin typeface="+mn-ea"/>
              <a:cs typeface="宋体" panose="02010600030101010101" pitchFamily="2" charset="-122"/>
            </a:endParaRPr>
          </a:p>
        </p:txBody>
      </p:sp>
      <p:sp>
        <p:nvSpPr>
          <p:cNvPr id="25" name="文本框 24">
            <a:extLst>
              <a:ext uri="{FF2B5EF4-FFF2-40B4-BE49-F238E27FC236}">
                <a16:creationId xmlns:a16="http://schemas.microsoft.com/office/drawing/2014/main" id="{02BD4DBC-9CA3-1D82-F409-AA224F8771B8}"/>
              </a:ext>
            </a:extLst>
          </p:cNvPr>
          <p:cNvSpPr txBox="1"/>
          <p:nvPr/>
        </p:nvSpPr>
        <p:spPr>
          <a:xfrm>
            <a:off x="978212" y="5663591"/>
            <a:ext cx="10540420" cy="1080873"/>
          </a:xfrm>
          <a:prstGeom prst="rect">
            <a:avLst/>
          </a:prstGeom>
          <a:noFill/>
        </p:spPr>
        <p:txBody>
          <a:bodyPr wrap="square">
            <a:spAutoFit/>
          </a:bodyPr>
          <a:lstStyle/>
          <a:p>
            <a:pPr lvl="0" algn="just">
              <a:lnSpc>
                <a:spcPct val="150000"/>
              </a:lnSpc>
            </a:pPr>
            <a:r>
              <a:rPr lang="en-US" altLang="zh-CN" sz="1100" kern="100">
                <a:effectLst/>
                <a:latin typeface="Times New Roman" panose="02020603050405020304" pitchFamily="18" charset="0"/>
                <a:ea typeface="宋体" panose="02010600030101010101" pitchFamily="2" charset="-122"/>
                <a:cs typeface="Times New Roman" panose="02020603050405020304" pitchFamily="18" charset="0"/>
              </a:rPr>
              <a:t>[24]Wang X, Li X, Pei Q. Independent embedding domain based two-stage robust reversible watermarking[J]. IEEE Transactions on Circuits and Systems for Video Technology, 2019, 30(8): 2406-2417.</a:t>
            </a:r>
          </a:p>
          <a:p>
            <a:pPr algn="just">
              <a:lnSpc>
                <a:spcPct val="150000"/>
              </a:lnSpc>
            </a:pPr>
            <a:r>
              <a:rPr lang="en-US" altLang="zh-CN" sz="1100" kern="100">
                <a:effectLst/>
                <a:latin typeface="Times New Roman" panose="02020603050405020304" pitchFamily="18" charset="0"/>
                <a:ea typeface="宋体" panose="02010600030101010101" pitchFamily="2" charset="-122"/>
                <a:cs typeface="Times New Roman" panose="02020603050405020304" pitchFamily="18" charset="0"/>
              </a:rPr>
              <a:t>[59]Hu R, Xiang S. Lossless robust image watermarking by using polar harmonic transform[J]. Signal Processing, 2021, 179: 107833.</a:t>
            </a:r>
            <a:endParaRPr lang="zh-CN" altLang="zh-CN" sz="1100" kern="10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100" kern="100">
                <a:effectLst/>
                <a:latin typeface="Times New Roman" panose="02020603050405020304" pitchFamily="18" charset="0"/>
                <a:ea typeface="宋体" panose="02010600030101010101" pitchFamily="2" charset="-122"/>
                <a:cs typeface="Times New Roman" panose="02020603050405020304" pitchFamily="18" charset="0"/>
              </a:rPr>
              <a:t>[60]Hu R, Xiang S. Cover-lossless robust image watermarking against geometric deformations[J]. IEEE Transactions on Image Processing, 2020, 30: 318-331.</a:t>
            </a:r>
            <a:endParaRPr lang="zh-CN" altLang="zh-CN" sz="1100" kern="100">
              <a:effectLst/>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4" name="表格 6">
            <a:extLst>
              <a:ext uri="{FF2B5EF4-FFF2-40B4-BE49-F238E27FC236}">
                <a16:creationId xmlns:a16="http://schemas.microsoft.com/office/drawing/2014/main" id="{6CCA1BFF-6346-C4B2-F06C-3FED3D6A9857}"/>
              </a:ext>
            </a:extLst>
          </p:cNvPr>
          <p:cNvGraphicFramePr>
            <a:graphicFrameLocks noGrp="1"/>
          </p:cNvGraphicFramePr>
          <p:nvPr>
            <p:extLst>
              <p:ext uri="{D42A27DB-BD31-4B8C-83A1-F6EECF244321}">
                <p14:modId xmlns:p14="http://schemas.microsoft.com/office/powerpoint/2010/main" val="2133043104"/>
              </p:ext>
            </p:extLst>
          </p:nvPr>
        </p:nvGraphicFramePr>
        <p:xfrm>
          <a:off x="3913837" y="4423904"/>
          <a:ext cx="8128001" cy="960450"/>
        </p:xfrm>
        <a:graphic>
          <a:graphicData uri="http://schemas.openxmlformats.org/drawingml/2006/table">
            <a:tbl>
              <a:tblPr firstRow="1" bandRow="1">
                <a:tableStyleId>{C083E6E3-FA7D-4D7B-A595-EF9225AFEA82}</a:tableStyleId>
              </a:tblPr>
              <a:tblGrid>
                <a:gridCol w="1161143">
                  <a:extLst>
                    <a:ext uri="{9D8B030D-6E8A-4147-A177-3AD203B41FA5}">
                      <a16:colId xmlns:a16="http://schemas.microsoft.com/office/drawing/2014/main" val="3677659611"/>
                    </a:ext>
                  </a:extLst>
                </a:gridCol>
                <a:gridCol w="1161143">
                  <a:extLst>
                    <a:ext uri="{9D8B030D-6E8A-4147-A177-3AD203B41FA5}">
                      <a16:colId xmlns:a16="http://schemas.microsoft.com/office/drawing/2014/main" val="742797226"/>
                    </a:ext>
                  </a:extLst>
                </a:gridCol>
                <a:gridCol w="1161143">
                  <a:extLst>
                    <a:ext uri="{9D8B030D-6E8A-4147-A177-3AD203B41FA5}">
                      <a16:colId xmlns:a16="http://schemas.microsoft.com/office/drawing/2014/main" val="3127004683"/>
                    </a:ext>
                  </a:extLst>
                </a:gridCol>
                <a:gridCol w="1161143">
                  <a:extLst>
                    <a:ext uri="{9D8B030D-6E8A-4147-A177-3AD203B41FA5}">
                      <a16:colId xmlns:a16="http://schemas.microsoft.com/office/drawing/2014/main" val="390773315"/>
                    </a:ext>
                  </a:extLst>
                </a:gridCol>
                <a:gridCol w="1161143">
                  <a:extLst>
                    <a:ext uri="{9D8B030D-6E8A-4147-A177-3AD203B41FA5}">
                      <a16:colId xmlns:a16="http://schemas.microsoft.com/office/drawing/2014/main" val="2190494383"/>
                    </a:ext>
                  </a:extLst>
                </a:gridCol>
                <a:gridCol w="1161143">
                  <a:extLst>
                    <a:ext uri="{9D8B030D-6E8A-4147-A177-3AD203B41FA5}">
                      <a16:colId xmlns:a16="http://schemas.microsoft.com/office/drawing/2014/main" val="1165684016"/>
                    </a:ext>
                  </a:extLst>
                </a:gridCol>
                <a:gridCol w="1161143">
                  <a:extLst>
                    <a:ext uri="{9D8B030D-6E8A-4147-A177-3AD203B41FA5}">
                      <a16:colId xmlns:a16="http://schemas.microsoft.com/office/drawing/2014/main" val="1834239827"/>
                    </a:ext>
                  </a:extLst>
                </a:gridCol>
              </a:tblGrid>
              <a:tr h="480225">
                <a:tc>
                  <a:txBody>
                    <a:bodyPr/>
                    <a:lstStyle/>
                    <a:p>
                      <a:pPr indent="127000" algn="ctr">
                        <a:lnSpc>
                          <a:spcPct val="150000"/>
                        </a:lnSpc>
                      </a:pPr>
                      <a:r>
                        <a:rPr lang="zh-CN" altLang="en-US" sz="1400" kern="100">
                          <a:effectLst/>
                        </a:rPr>
                        <a:t>含水印图像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pPr>
                      <a:r>
                        <a:rPr lang="en-US" altLang="zh-CN" sz="1200" kern="100">
                          <a:effectLst/>
                        </a:rPr>
                        <a:t>[30]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127000" algn="ctr" defTabSz="914400" rtl="0" eaLnBrk="1" fontAlgn="auto" latinLnBrk="0" hangingPunct="1">
                        <a:lnSpc>
                          <a:spcPct val="150000"/>
                        </a:lnSpc>
                        <a:spcBef>
                          <a:spcPts val="0"/>
                        </a:spcBef>
                        <a:spcAft>
                          <a:spcPts val="0"/>
                        </a:spcAft>
                        <a:buClrTx/>
                        <a:buSzTx/>
                        <a:buFontTx/>
                        <a:buNone/>
                        <a:tabLst/>
                        <a:defRPr/>
                      </a:pPr>
                      <a:r>
                        <a:rPr lang="en-US" altLang="zh-CN" sz="1200" kern="100">
                          <a:effectLst/>
                        </a:rPr>
                        <a:t>[55]</a:t>
                      </a:r>
                      <a:endParaRPr lang="zh-CN" alt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127000" algn="ctr" defTabSz="914400" rtl="0" eaLnBrk="1" fontAlgn="auto" latinLnBrk="0" hangingPunct="1">
                        <a:lnSpc>
                          <a:spcPct val="150000"/>
                        </a:lnSpc>
                        <a:spcBef>
                          <a:spcPts val="0"/>
                        </a:spcBef>
                        <a:spcAft>
                          <a:spcPts val="0"/>
                        </a:spcAft>
                        <a:buClrTx/>
                        <a:buSzTx/>
                        <a:buFontTx/>
                        <a:buNone/>
                        <a:tabLst/>
                        <a:defRPr/>
                      </a:pPr>
                      <a:r>
                        <a:rPr lang="en-US" altLang="zh-CN" sz="1200" kern="100">
                          <a:effectLst/>
                        </a:rPr>
                        <a:t>[24]</a:t>
                      </a:r>
                      <a:endParaRPr lang="zh-CN" alt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127000" algn="ctr" defTabSz="914400" rtl="0" eaLnBrk="1" fontAlgn="auto" latinLnBrk="0" hangingPunct="1">
                        <a:lnSpc>
                          <a:spcPct val="150000"/>
                        </a:lnSpc>
                        <a:spcBef>
                          <a:spcPts val="0"/>
                        </a:spcBef>
                        <a:spcAft>
                          <a:spcPts val="0"/>
                        </a:spcAft>
                        <a:buClrTx/>
                        <a:buSzTx/>
                        <a:buFontTx/>
                        <a:buNone/>
                        <a:tabLst/>
                        <a:defRPr/>
                      </a:pPr>
                      <a:r>
                        <a:rPr lang="en-US" altLang="zh-CN" sz="1200" kern="100">
                          <a:effectLst/>
                        </a:rPr>
                        <a:t>[59]</a:t>
                      </a:r>
                      <a:endParaRPr lang="zh-CN" alt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127000" algn="ctr" defTabSz="914400" rtl="0" eaLnBrk="1" fontAlgn="auto" latinLnBrk="0" hangingPunct="1">
                        <a:lnSpc>
                          <a:spcPct val="150000"/>
                        </a:lnSpc>
                        <a:spcBef>
                          <a:spcPts val="0"/>
                        </a:spcBef>
                        <a:spcAft>
                          <a:spcPts val="0"/>
                        </a:spcAft>
                        <a:buClrTx/>
                        <a:buSzTx/>
                        <a:buFontTx/>
                        <a:buNone/>
                        <a:tabLst/>
                        <a:defRPr/>
                      </a:pPr>
                      <a:r>
                        <a:rPr lang="en-US" altLang="zh-CN" sz="1200" kern="100">
                          <a:effectLst/>
                        </a:rPr>
                        <a:t>[60]</a:t>
                      </a:r>
                      <a:endParaRPr lang="zh-CN" alt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127000" algn="ctr" defTabSz="914400" rtl="0" eaLnBrk="1" fontAlgn="auto" latinLnBrk="0" hangingPunct="1">
                        <a:lnSpc>
                          <a:spcPct val="150000"/>
                        </a:lnSpc>
                        <a:spcBef>
                          <a:spcPts val="0"/>
                        </a:spcBef>
                        <a:spcAft>
                          <a:spcPts val="0"/>
                        </a:spcAft>
                        <a:buClrTx/>
                        <a:buSzTx/>
                        <a:buFontTx/>
                        <a:buNone/>
                        <a:tabLst/>
                        <a:defRPr/>
                      </a:pPr>
                      <a:r>
                        <a:rPr lang="zh-CN" altLang="en-US" sz="1200" kern="100">
                          <a:effectLst/>
                        </a:rPr>
                        <a:t>本文</a:t>
                      </a:r>
                      <a:endParaRPr lang="zh-CN" alt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10401549"/>
                  </a:ext>
                </a:extLst>
              </a:tr>
              <a:tr h="480225">
                <a:tc>
                  <a:txBody>
                    <a:bodyPr/>
                    <a:lstStyle/>
                    <a:p>
                      <a:pPr algn="ctr"/>
                      <a:r>
                        <a:rPr lang="en-US" altLang="zh-CN" sz="1400">
                          <a:latin typeface="Times New Roman" panose="02020603050405020304" pitchFamily="18" charset="0"/>
                          <a:cs typeface="Times New Roman" panose="02020603050405020304" pitchFamily="18" charset="0"/>
                        </a:rPr>
                        <a:t>PSNR/dB</a:t>
                      </a:r>
                      <a:endParaRPr lang="zh-CN" altLang="en-US" sz="1400">
                        <a:latin typeface="Times New Roman" panose="02020603050405020304" pitchFamily="18" charset="0"/>
                        <a:cs typeface="Times New Roman" panose="02020603050405020304" pitchFamily="18" charset="0"/>
                      </a:endParaRPr>
                    </a:p>
                  </a:txBody>
                  <a:tcPr/>
                </a:tc>
                <a:tc>
                  <a:txBody>
                    <a:bodyPr/>
                    <a:lstStyle/>
                    <a:p>
                      <a:pPr algn="ctr"/>
                      <a:r>
                        <a:rPr lang="en-US" altLang="zh-CN" sz="1400">
                          <a:latin typeface="Times New Roman" panose="02020603050405020304" pitchFamily="18" charset="0"/>
                          <a:cs typeface="Times New Roman" panose="02020603050405020304" pitchFamily="18" charset="0"/>
                        </a:rPr>
                        <a:t>39.08</a:t>
                      </a:r>
                      <a:endParaRPr lang="zh-CN" altLang="en-US" sz="1400">
                        <a:latin typeface="Times New Roman" panose="02020603050405020304" pitchFamily="18" charset="0"/>
                        <a:cs typeface="Times New Roman" panose="02020603050405020304" pitchFamily="18" charset="0"/>
                      </a:endParaRPr>
                    </a:p>
                  </a:txBody>
                  <a:tcPr/>
                </a:tc>
                <a:tc>
                  <a:txBody>
                    <a:bodyPr/>
                    <a:lstStyle/>
                    <a:p>
                      <a:pPr algn="ctr"/>
                      <a:r>
                        <a:rPr lang="en-US" altLang="zh-CN" sz="1400">
                          <a:latin typeface="Times New Roman" panose="02020603050405020304" pitchFamily="18" charset="0"/>
                          <a:cs typeface="Times New Roman" panose="02020603050405020304" pitchFamily="18" charset="0"/>
                        </a:rPr>
                        <a:t>58.69</a:t>
                      </a:r>
                      <a:endParaRPr lang="zh-CN" altLang="en-US" sz="1400">
                        <a:latin typeface="Times New Roman" panose="02020603050405020304" pitchFamily="18" charset="0"/>
                        <a:cs typeface="Times New Roman" panose="02020603050405020304" pitchFamily="18" charset="0"/>
                      </a:endParaRPr>
                    </a:p>
                  </a:txBody>
                  <a:tcPr/>
                </a:tc>
                <a:tc>
                  <a:txBody>
                    <a:bodyPr/>
                    <a:lstStyle/>
                    <a:p>
                      <a:pPr algn="ctr"/>
                      <a:r>
                        <a:rPr lang="en-US" altLang="zh-CN" sz="1400">
                          <a:latin typeface="Times New Roman" panose="02020603050405020304" pitchFamily="18" charset="0"/>
                          <a:cs typeface="Times New Roman" panose="02020603050405020304" pitchFamily="18" charset="0"/>
                        </a:rPr>
                        <a:t>43.7</a:t>
                      </a:r>
                      <a:endParaRPr lang="zh-CN" altLang="en-US" sz="1400">
                        <a:latin typeface="Times New Roman" panose="02020603050405020304" pitchFamily="18" charset="0"/>
                        <a:cs typeface="Times New Roman" panose="02020603050405020304" pitchFamily="18" charset="0"/>
                      </a:endParaRPr>
                    </a:p>
                  </a:txBody>
                  <a:tcPr/>
                </a:tc>
                <a:tc>
                  <a:txBody>
                    <a:bodyPr/>
                    <a:lstStyle/>
                    <a:p>
                      <a:pPr algn="ctr"/>
                      <a:r>
                        <a:rPr lang="en-US" altLang="zh-CN" sz="1400">
                          <a:latin typeface="Times New Roman" panose="02020603050405020304" pitchFamily="18" charset="0"/>
                          <a:cs typeface="Times New Roman" panose="02020603050405020304" pitchFamily="18" charset="0"/>
                        </a:rPr>
                        <a:t>43.1</a:t>
                      </a:r>
                      <a:endParaRPr lang="zh-CN" altLang="en-US" sz="1400">
                        <a:latin typeface="Times New Roman" panose="02020603050405020304" pitchFamily="18" charset="0"/>
                        <a:cs typeface="Times New Roman" panose="02020603050405020304" pitchFamily="18" charset="0"/>
                      </a:endParaRPr>
                    </a:p>
                  </a:txBody>
                  <a:tcPr/>
                </a:tc>
                <a:tc>
                  <a:txBody>
                    <a:bodyPr/>
                    <a:lstStyle/>
                    <a:p>
                      <a:pPr algn="ctr"/>
                      <a:r>
                        <a:rPr lang="en-US" altLang="zh-CN" sz="1400">
                          <a:latin typeface="Times New Roman" panose="02020603050405020304" pitchFamily="18" charset="0"/>
                          <a:cs typeface="Times New Roman" panose="02020603050405020304" pitchFamily="18" charset="0"/>
                        </a:rPr>
                        <a:t>46.8</a:t>
                      </a:r>
                      <a:endParaRPr lang="zh-CN" altLang="en-US" sz="1400">
                        <a:latin typeface="Times New Roman" panose="02020603050405020304" pitchFamily="18" charset="0"/>
                        <a:cs typeface="Times New Roman" panose="02020603050405020304" pitchFamily="18" charset="0"/>
                      </a:endParaRPr>
                    </a:p>
                  </a:txBody>
                  <a:tcPr/>
                </a:tc>
                <a:tc>
                  <a:txBody>
                    <a:bodyPr/>
                    <a:lstStyle/>
                    <a:p>
                      <a:pPr algn="ctr"/>
                      <a:r>
                        <a:rPr lang="en-US" altLang="zh-CN" sz="1400" b="1">
                          <a:latin typeface="Times New Roman" panose="02020603050405020304" pitchFamily="18" charset="0"/>
                          <a:cs typeface="Times New Roman" panose="02020603050405020304" pitchFamily="18" charset="0"/>
                        </a:rPr>
                        <a:t>60.18 </a:t>
                      </a:r>
                      <a:endParaRPr lang="zh-CN" altLang="en-US" sz="1400" b="1">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13278336"/>
                  </a:ext>
                </a:extLst>
              </a:tr>
            </a:tbl>
          </a:graphicData>
        </a:graphic>
      </p:graphicFrame>
    </p:spTree>
    <p:extLst>
      <p:ext uri="{BB962C8B-B14F-4D97-AF65-F5344CB8AC3E}">
        <p14:creationId xmlns:p14="http://schemas.microsoft.com/office/powerpoint/2010/main" val="1131383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07438" y="171919"/>
            <a:ext cx="670385" cy="604428"/>
            <a:chOff x="5424755" y="1340768"/>
            <a:chExt cx="670560" cy="604586"/>
          </a:xfrm>
        </p:grpSpPr>
        <p:grpSp>
          <p:nvGrpSpPr>
            <p:cNvPr id="14" name="组合 13"/>
            <p:cNvGrpSpPr/>
            <p:nvPr/>
          </p:nvGrpSpPr>
          <p:grpSpPr>
            <a:xfrm>
              <a:off x="5424755" y="1340768"/>
              <a:ext cx="670560" cy="604586"/>
              <a:chOff x="3720691" y="2824413"/>
              <a:chExt cx="1341120" cy="1209172"/>
            </a:xfrm>
          </p:grpSpPr>
          <p:sp>
            <p:nvSpPr>
              <p:cNvPr id="1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5"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 name="文本框 9"/>
          <p:cNvSpPr txBox="1"/>
          <p:nvPr/>
        </p:nvSpPr>
        <p:spPr>
          <a:xfrm>
            <a:off x="1124442" y="290670"/>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ea typeface="微软雅黑" panose="020B0503020204020204" charset="-122"/>
              </a:rPr>
              <a:t>研究背景和意义</a:t>
            </a:r>
          </a:p>
        </p:txBody>
      </p:sp>
      <p:sp>
        <p:nvSpPr>
          <p:cNvPr id="13" name="Freeform 126"/>
          <p:cNvSpPr>
            <a:spLocks noChangeAspect="1" noEditPoints="1"/>
          </p:cNvSpPr>
          <p:nvPr/>
        </p:nvSpPr>
        <p:spPr bwMode="auto">
          <a:xfrm>
            <a:off x="611535"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6" name="文本框 1"/>
          <p:cNvSpPr txBox="1"/>
          <p:nvPr/>
        </p:nvSpPr>
        <p:spPr>
          <a:xfrm>
            <a:off x="1579880" y="1108710"/>
            <a:ext cx="9330055" cy="1457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20000"/>
              </a:lnSpc>
              <a:buFont typeface="Wingdings" panose="05000000000000000000" pitchFamily="2" charset="2"/>
              <a:buChar char="Ø"/>
            </a:pPr>
            <a:r>
              <a:rPr lang="zh-CN" altLang="en-US" sz="2000" b="1" dirty="0">
                <a:latin typeface="+mj-ea"/>
                <a:ea typeface="+mj-ea"/>
              </a:rPr>
              <a:t>医学图像在远程诊疗中可能受到不法分子恶意篡改</a:t>
            </a:r>
            <a:endParaRPr lang="en-US" altLang="zh-CN" sz="2000" b="1" dirty="0">
              <a:latin typeface="+mj-ea"/>
              <a:ea typeface="+mj-ea"/>
            </a:endParaRPr>
          </a:p>
          <a:p>
            <a:pPr marL="342900" indent="-342900">
              <a:lnSpc>
                <a:spcPct val="120000"/>
              </a:lnSpc>
              <a:buFont typeface="Wingdings" panose="05000000000000000000" pitchFamily="2" charset="2"/>
              <a:buChar char="Ø"/>
            </a:pPr>
            <a:r>
              <a:rPr lang="zh-CN" altLang="en-US" sz="2000" b="1" dirty="0">
                <a:latin typeface="+mj-ea"/>
                <a:ea typeface="+mj-ea"/>
                <a:sym typeface="+mn-ea"/>
              </a:rPr>
              <a:t>未受保护的医学图像可能遭受未授权人员非法使用</a:t>
            </a:r>
            <a:endParaRPr lang="zh-CN" altLang="en-US" sz="2000" b="1" dirty="0">
              <a:latin typeface="+mj-ea"/>
              <a:ea typeface="+mj-ea"/>
            </a:endParaRPr>
          </a:p>
          <a:p>
            <a:pPr marL="342900" indent="-342900">
              <a:lnSpc>
                <a:spcPct val="120000"/>
              </a:lnSpc>
              <a:buFont typeface="Wingdings" panose="05000000000000000000" pitchFamily="2" charset="2"/>
              <a:buChar char="Ø"/>
            </a:pPr>
            <a:r>
              <a:rPr lang="zh-CN" altLang="en-US" sz="2000" b="1" dirty="0">
                <a:latin typeface="+mj-ea"/>
                <a:ea typeface="+mj-ea"/>
              </a:rPr>
              <a:t>医学图像的版权信息与病人隐私需要得到有效保护</a:t>
            </a:r>
          </a:p>
          <a:p>
            <a:pPr marL="342900" indent="-342900">
              <a:lnSpc>
                <a:spcPct val="120000"/>
              </a:lnSpc>
              <a:buFont typeface="Wingdings" panose="05000000000000000000" pitchFamily="2" charset="2"/>
              <a:buChar char="Ø"/>
            </a:pPr>
            <a:endParaRPr lang="zh-CN" altLang="en-US" sz="1400" dirty="0">
              <a:latin typeface="+mj-ea"/>
              <a:ea typeface="+mj-ea"/>
              <a:sym typeface="微软雅黑" panose="020B0503020204020204" charset="-122"/>
            </a:endParaRPr>
          </a:p>
        </p:txBody>
      </p:sp>
      <p:cxnSp>
        <p:nvCxnSpPr>
          <p:cNvPr id="18" name="直接连接符 17"/>
          <p:cNvCxnSpPr/>
          <p:nvPr/>
        </p:nvCxnSpPr>
        <p:spPr>
          <a:xfrm>
            <a:off x="733500" y="2686843"/>
            <a:ext cx="10850563" cy="0"/>
          </a:xfrm>
          <a:prstGeom prst="line">
            <a:avLst/>
          </a:prstGeom>
          <a:ln w="3175" cap="rnd">
            <a:solidFill>
              <a:srgbClr val="11B2AE"/>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îṧľíḍè"/>
          <p:cNvSpPr txBox="1"/>
          <p:nvPr/>
        </p:nvSpPr>
        <p:spPr>
          <a:xfrm>
            <a:off x="733500" y="4070634"/>
            <a:ext cx="3176074" cy="1848053"/>
          </a:xfrm>
          <a:prstGeom prst="rect">
            <a:avLst/>
          </a:prstGeom>
          <a:noFill/>
        </p:spPr>
        <p:txBody>
          <a:bodyPr wrap="square" lIns="90000" tIns="46800" rIns="90000" bIns="46800" rtlCol="0">
            <a:normAutofit/>
          </a:bodyPr>
          <a:lstStyle/>
          <a:p>
            <a:pPr marL="171450" indent="-171450">
              <a:lnSpc>
                <a:spcPct val="130000"/>
              </a:lnSpc>
              <a:buFont typeface="Arial" panose="020B0604020202020204" pitchFamily="34" charset="0"/>
              <a:buChar char="•"/>
              <a:tabLst>
                <a:tab pos="227965" algn="l"/>
              </a:tabLst>
              <a:defRPr/>
            </a:pPr>
            <a:r>
              <a:rPr lang="en-US" altLang="zh-CN" sz="1400" b="0" i="0" dirty="0">
                <a:solidFill>
                  <a:srgbClr val="333333"/>
                </a:solidFill>
                <a:effectLst/>
                <a:latin typeface="Arial" panose="020B0604020202020204" pitchFamily="34" charset="0"/>
              </a:rPr>
              <a:t>2017</a:t>
            </a:r>
            <a:r>
              <a:rPr lang="zh-CN" altLang="en-US" sz="1400" b="0" i="0" dirty="0">
                <a:solidFill>
                  <a:srgbClr val="333333"/>
                </a:solidFill>
                <a:effectLst/>
                <a:latin typeface="Arial" panose="020B0604020202020204" pitchFamily="34" charset="0"/>
              </a:rPr>
              <a:t>年中国医疗影像市场规模达到</a:t>
            </a:r>
            <a:r>
              <a:rPr lang="en-US" altLang="zh-CN" sz="1400" b="0" i="0" dirty="0">
                <a:solidFill>
                  <a:srgbClr val="333333"/>
                </a:solidFill>
                <a:effectLst/>
                <a:latin typeface="Arial" panose="020B0604020202020204" pitchFamily="34" charset="0"/>
              </a:rPr>
              <a:t>511</a:t>
            </a:r>
            <a:r>
              <a:rPr lang="zh-CN" altLang="en-US" sz="1400" b="0" i="0" dirty="0">
                <a:solidFill>
                  <a:srgbClr val="333333"/>
                </a:solidFill>
                <a:effectLst/>
                <a:latin typeface="Arial" panose="020B0604020202020204" pitchFamily="34" charset="0"/>
              </a:rPr>
              <a:t>亿元（</a:t>
            </a:r>
            <a:r>
              <a:rPr lang="en-US" altLang="zh-CN" sz="1400" b="0" i="0" dirty="0">
                <a:solidFill>
                  <a:srgbClr val="333333"/>
                </a:solidFill>
                <a:effectLst/>
                <a:latin typeface="Arial" panose="020B0604020202020204" pitchFamily="34" charset="0"/>
              </a:rPr>
              <a:t>73</a:t>
            </a:r>
            <a:r>
              <a:rPr lang="zh-CN" altLang="en-US" sz="1400" b="0" i="0" dirty="0">
                <a:solidFill>
                  <a:srgbClr val="333333"/>
                </a:solidFill>
                <a:effectLst/>
                <a:latin typeface="Arial" panose="020B0604020202020204" pitchFamily="34" charset="0"/>
              </a:rPr>
              <a:t>亿美元），占全球医疗影像市场</a:t>
            </a:r>
            <a:r>
              <a:rPr lang="en-US" altLang="zh-CN" sz="1400" b="0" i="0" dirty="0">
                <a:solidFill>
                  <a:srgbClr val="333333"/>
                </a:solidFill>
                <a:effectLst/>
                <a:latin typeface="Arial" panose="020B0604020202020204" pitchFamily="34" charset="0"/>
              </a:rPr>
              <a:t>17.4%</a:t>
            </a:r>
            <a:r>
              <a:rPr lang="zh-CN" altLang="en-US" sz="1400" b="0" i="0" dirty="0">
                <a:solidFill>
                  <a:srgbClr val="333333"/>
                </a:solidFill>
                <a:effectLst/>
                <a:latin typeface="Arial" panose="020B0604020202020204" pitchFamily="34" charset="0"/>
              </a:rPr>
              <a:t>；</a:t>
            </a:r>
            <a:endParaRPr lang="en-US" altLang="zh-CN" sz="1400" b="0" i="0" dirty="0">
              <a:solidFill>
                <a:srgbClr val="333333"/>
              </a:solidFill>
              <a:effectLst/>
              <a:latin typeface="Arial" panose="020B0604020202020204" pitchFamily="34" charset="0"/>
            </a:endParaRPr>
          </a:p>
          <a:p>
            <a:pPr marL="171450" indent="-171450">
              <a:lnSpc>
                <a:spcPct val="130000"/>
              </a:lnSpc>
              <a:buFont typeface="Arial" panose="020B0604020202020204" pitchFamily="34" charset="0"/>
              <a:buChar char="•"/>
              <a:tabLst>
                <a:tab pos="227965" algn="l"/>
              </a:tabLst>
              <a:defRPr/>
            </a:pPr>
            <a:r>
              <a:rPr lang="en-US" altLang="zh-CN" sz="1400" b="0" i="0" dirty="0">
                <a:solidFill>
                  <a:srgbClr val="333333"/>
                </a:solidFill>
                <a:effectLst/>
                <a:latin typeface="Arial" panose="020B0604020202020204" pitchFamily="34" charset="0"/>
              </a:rPr>
              <a:t>2010</a:t>
            </a:r>
            <a:r>
              <a:rPr lang="zh-CN" altLang="en-US" sz="1400" b="0" i="0" dirty="0">
                <a:solidFill>
                  <a:srgbClr val="333333"/>
                </a:solidFill>
                <a:effectLst/>
                <a:latin typeface="Arial" panose="020B0604020202020204" pitchFamily="34" charset="0"/>
              </a:rPr>
              <a:t>年至</a:t>
            </a:r>
            <a:r>
              <a:rPr lang="en-US" altLang="zh-CN" sz="1400" b="0" i="0" dirty="0">
                <a:solidFill>
                  <a:srgbClr val="333333"/>
                </a:solidFill>
                <a:effectLst/>
                <a:latin typeface="Arial" panose="020B0604020202020204" pitchFamily="34" charset="0"/>
              </a:rPr>
              <a:t>2017</a:t>
            </a:r>
            <a:r>
              <a:rPr lang="zh-CN" altLang="en-US" sz="1400" b="0" i="0" dirty="0">
                <a:solidFill>
                  <a:srgbClr val="333333"/>
                </a:solidFill>
                <a:effectLst/>
                <a:latin typeface="Arial" panose="020B0604020202020204" pitchFamily="34" charset="0"/>
              </a:rPr>
              <a:t>年中国医疗影像市场规模的复合增长率达到</a:t>
            </a:r>
            <a:r>
              <a:rPr lang="en-US" altLang="zh-CN" sz="1400" b="0" i="0" dirty="0">
                <a:solidFill>
                  <a:srgbClr val="333333"/>
                </a:solidFill>
                <a:effectLst/>
                <a:latin typeface="Arial" panose="020B0604020202020204" pitchFamily="34" charset="0"/>
              </a:rPr>
              <a:t>6.5%</a:t>
            </a:r>
            <a:r>
              <a:rPr lang="zh-CN" altLang="en-US" sz="1400" b="0" i="0" dirty="0">
                <a:solidFill>
                  <a:srgbClr val="333333"/>
                </a:solidFill>
                <a:effectLst/>
                <a:latin typeface="Arial" panose="020B0604020202020204" pitchFamily="34" charset="0"/>
              </a:rPr>
              <a:t>，远超全球增速</a:t>
            </a:r>
            <a:r>
              <a:rPr lang="en-US" altLang="zh-CN" sz="1400" b="0" i="0" dirty="0">
                <a:solidFill>
                  <a:srgbClr val="333333"/>
                </a:solidFill>
                <a:effectLst/>
                <a:latin typeface="Arial" panose="020B0604020202020204" pitchFamily="34" charset="0"/>
              </a:rPr>
              <a:t>1.0%</a:t>
            </a:r>
            <a:r>
              <a:rPr lang="zh-CN" altLang="en-US" sz="1400" b="0" i="0" dirty="0">
                <a:solidFill>
                  <a:srgbClr val="333333"/>
                </a:solidFill>
                <a:effectLst/>
                <a:latin typeface="Arial" panose="020B0604020202020204" pitchFamily="34" charset="0"/>
              </a:rPr>
              <a:t>。</a:t>
            </a:r>
            <a:endParaRPr lang="en-US" altLang="zh-CN" sz="1400" dirty="0"/>
          </a:p>
        </p:txBody>
      </p:sp>
      <p:sp>
        <p:nvSpPr>
          <p:cNvPr id="20" name="išḻíḋé"/>
          <p:cNvSpPr txBox="1"/>
          <p:nvPr/>
        </p:nvSpPr>
        <p:spPr>
          <a:xfrm>
            <a:off x="590887" y="3540803"/>
            <a:ext cx="3176074" cy="395607"/>
          </a:xfrm>
          <a:prstGeom prst="rect">
            <a:avLst/>
          </a:prstGeom>
          <a:noFill/>
        </p:spPr>
        <p:txBody>
          <a:bodyPr wrap="none" rtlCol="0" anchor="ctr">
            <a:normAutofit/>
          </a:bodyPr>
          <a:lstStyle/>
          <a:p>
            <a:r>
              <a:rPr lang="en-US" altLang="zh-CN" sz="1600" b="1" dirty="0"/>
              <a:t>《2020</a:t>
            </a:r>
            <a:r>
              <a:rPr lang="zh-CN" altLang="en-US" sz="1600" b="1" dirty="0"/>
              <a:t>年中国医疗影像行业研究报告</a:t>
            </a:r>
            <a:r>
              <a:rPr lang="en-US" altLang="zh-CN" sz="1600" b="1" dirty="0"/>
              <a:t>》</a:t>
            </a:r>
            <a:endParaRPr lang="zh-CN" altLang="en-US" sz="1600" b="1" dirty="0"/>
          </a:p>
        </p:txBody>
      </p:sp>
      <p:sp>
        <p:nvSpPr>
          <p:cNvPr id="21" name="iṣḻiḓê"/>
          <p:cNvSpPr/>
          <p:nvPr/>
        </p:nvSpPr>
        <p:spPr bwMode="auto">
          <a:xfrm>
            <a:off x="809617" y="3065001"/>
            <a:ext cx="478639" cy="314632"/>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rgbClr val="1C50A2"/>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22" name="ï$ļiḓé"/>
          <p:cNvSpPr txBox="1"/>
          <p:nvPr/>
        </p:nvSpPr>
        <p:spPr>
          <a:xfrm>
            <a:off x="4449576" y="4345495"/>
            <a:ext cx="3444464" cy="1208013"/>
          </a:xfrm>
          <a:prstGeom prst="rect">
            <a:avLst/>
          </a:prstGeom>
          <a:noFill/>
        </p:spPr>
        <p:txBody>
          <a:bodyPr wrap="square" lIns="90000" tIns="46800" rIns="90000" bIns="46800" rtlCol="0">
            <a:normAutofit/>
          </a:bodyPr>
          <a:lstStyle>
            <a:defPPr>
              <a:defRPr lang="zh-CN"/>
            </a:defPPr>
            <a:lvl1pPr marL="171450" indent="-171450">
              <a:lnSpc>
                <a:spcPct val="130000"/>
              </a:lnSpc>
              <a:buFont typeface="Arial" panose="020B0604020202020204" pitchFamily="34" charset="0"/>
              <a:buChar char="•"/>
              <a:tabLst>
                <a:tab pos="227965" algn="l"/>
              </a:tabLst>
              <a:defRPr sz="900"/>
            </a:lvl1pPr>
          </a:lstStyle>
          <a:p>
            <a:r>
              <a:rPr lang="zh-CN" altLang="en-US" sz="1400" dirty="0">
                <a:solidFill>
                  <a:srgbClr val="333333"/>
                </a:solidFill>
                <a:latin typeface="Arial" panose="020B0604020202020204" pitchFamily="34" charset="0"/>
              </a:rPr>
              <a:t>“加强健康医疗数据安全保障”</a:t>
            </a:r>
            <a:endParaRPr lang="en-US" altLang="zh-CN" sz="1400" dirty="0">
              <a:solidFill>
                <a:srgbClr val="333333"/>
              </a:solidFill>
              <a:latin typeface="Arial" panose="020B0604020202020204" pitchFamily="34" charset="0"/>
            </a:endParaRPr>
          </a:p>
          <a:p>
            <a:r>
              <a:rPr lang="zh-CN" altLang="en-US" sz="1400" dirty="0">
                <a:solidFill>
                  <a:srgbClr val="333333"/>
                </a:solidFill>
                <a:latin typeface="Arial" panose="020B0604020202020204" pitchFamily="34" charset="0"/>
              </a:rPr>
              <a:t>注重内容安全和技术安全，加强对涉及国家利益、信息安全、患者隐私、商业秘密等重要信息的保护</a:t>
            </a:r>
            <a:endParaRPr lang="en-US" altLang="zh-CN" sz="1400" dirty="0">
              <a:solidFill>
                <a:srgbClr val="333333"/>
              </a:solidFill>
              <a:latin typeface="Arial" panose="020B0604020202020204" pitchFamily="34" charset="0"/>
            </a:endParaRPr>
          </a:p>
        </p:txBody>
      </p:sp>
      <p:sp>
        <p:nvSpPr>
          <p:cNvPr id="23" name="íṩľídè"/>
          <p:cNvSpPr txBox="1"/>
          <p:nvPr/>
        </p:nvSpPr>
        <p:spPr>
          <a:xfrm>
            <a:off x="4449576" y="3378157"/>
            <a:ext cx="3214257" cy="1098161"/>
          </a:xfrm>
          <a:prstGeom prst="rect">
            <a:avLst/>
          </a:prstGeom>
          <a:noFill/>
        </p:spPr>
        <p:txBody>
          <a:bodyPr wrap="none" rtlCol="0" anchor="ctr">
            <a:normAutofit/>
          </a:bodyPr>
          <a:lstStyle/>
          <a:p>
            <a:r>
              <a:rPr lang="en-US" altLang="zh-CN" sz="1600" b="1" dirty="0"/>
              <a:t>《</a:t>
            </a:r>
            <a:r>
              <a:rPr lang="zh-CN" altLang="en-US" sz="1600" b="1" dirty="0"/>
              <a:t>国务院办公厅关于促进和规范健</a:t>
            </a:r>
            <a:endParaRPr lang="en-US" altLang="zh-CN" sz="1600" b="1" dirty="0"/>
          </a:p>
          <a:p>
            <a:r>
              <a:rPr lang="zh-CN" altLang="en-US" sz="1600" b="1" dirty="0"/>
              <a:t>康医疗大数据应用发展的指导意见</a:t>
            </a:r>
            <a:r>
              <a:rPr lang="en-US" altLang="zh-CN" sz="1600" b="1" dirty="0"/>
              <a:t>》</a:t>
            </a:r>
          </a:p>
          <a:p>
            <a:pPr algn="r"/>
            <a:r>
              <a:rPr lang="en-US" altLang="zh-CN" sz="1200" dirty="0">
                <a:solidFill>
                  <a:srgbClr val="333333"/>
                </a:solidFill>
                <a:latin typeface="宋体" panose="02010600030101010101" pitchFamily="2" charset="-122"/>
                <a:ea typeface="宋体" panose="02010600030101010101" pitchFamily="2" charset="-122"/>
              </a:rPr>
              <a:t>&lt;</a:t>
            </a:r>
            <a:r>
              <a:rPr lang="zh-CN" altLang="en-US" sz="1200" b="0" i="0" dirty="0">
                <a:solidFill>
                  <a:srgbClr val="333333"/>
                </a:solidFill>
                <a:effectLst/>
                <a:latin typeface="宋体" panose="02010600030101010101" pitchFamily="2" charset="-122"/>
                <a:ea typeface="宋体" panose="02010600030101010101" pitchFamily="2" charset="-122"/>
              </a:rPr>
              <a:t>国办发</a:t>
            </a:r>
            <a:r>
              <a:rPr lang="en-US" altLang="zh-CN" sz="1200" b="0" i="0" dirty="0">
                <a:solidFill>
                  <a:srgbClr val="333333"/>
                </a:solidFill>
                <a:effectLst/>
                <a:latin typeface="宋体" panose="02010600030101010101" pitchFamily="2" charset="-122"/>
                <a:ea typeface="宋体" panose="02010600030101010101" pitchFamily="2" charset="-122"/>
              </a:rPr>
              <a:t>〔2016〕47</a:t>
            </a:r>
            <a:r>
              <a:rPr lang="zh-CN" altLang="en-US" sz="1200" b="0" i="0" dirty="0">
                <a:solidFill>
                  <a:srgbClr val="333333"/>
                </a:solidFill>
                <a:effectLst/>
                <a:latin typeface="宋体" panose="02010600030101010101" pitchFamily="2" charset="-122"/>
                <a:ea typeface="宋体" panose="02010600030101010101" pitchFamily="2" charset="-122"/>
              </a:rPr>
              <a:t>号</a:t>
            </a:r>
            <a:r>
              <a:rPr lang="en-US" altLang="zh-CN" sz="1200" b="0" i="0" dirty="0">
                <a:solidFill>
                  <a:srgbClr val="333333"/>
                </a:solidFill>
                <a:effectLst/>
                <a:latin typeface="宋体" panose="02010600030101010101" pitchFamily="2" charset="-122"/>
                <a:ea typeface="宋体" panose="02010600030101010101" pitchFamily="2" charset="-122"/>
              </a:rPr>
              <a:t>&gt;</a:t>
            </a:r>
            <a:endParaRPr lang="en-US" altLang="zh-CN" sz="1200" b="1" dirty="0"/>
          </a:p>
        </p:txBody>
      </p:sp>
      <p:sp>
        <p:nvSpPr>
          <p:cNvPr id="24" name="í$ļîdè"/>
          <p:cNvSpPr/>
          <p:nvPr/>
        </p:nvSpPr>
        <p:spPr bwMode="auto">
          <a:xfrm>
            <a:off x="4563875" y="3065001"/>
            <a:ext cx="478639" cy="314632"/>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rgbClr val="1C50A2"/>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25" name="iśḷíďe"/>
          <p:cNvSpPr txBox="1"/>
          <p:nvPr/>
        </p:nvSpPr>
        <p:spPr>
          <a:xfrm>
            <a:off x="8369806" y="4418108"/>
            <a:ext cx="3214257" cy="734686"/>
          </a:xfrm>
          <a:prstGeom prst="rect">
            <a:avLst/>
          </a:prstGeom>
          <a:noFill/>
        </p:spPr>
        <p:txBody>
          <a:bodyPr wrap="square" lIns="90000" tIns="46800" rIns="90000" bIns="46800" rtlCol="0">
            <a:normAutofit/>
          </a:bodyPr>
          <a:lstStyle>
            <a:defPPr>
              <a:defRPr lang="zh-CN"/>
            </a:defPPr>
            <a:lvl1pPr marL="171450" indent="-171450">
              <a:lnSpc>
                <a:spcPct val="130000"/>
              </a:lnSpc>
              <a:buFont typeface="Arial" panose="020B0604020202020204" pitchFamily="34" charset="0"/>
              <a:buChar char="•"/>
              <a:tabLst>
                <a:tab pos="227965" algn="l"/>
              </a:tabLst>
              <a:defRPr sz="900"/>
            </a:lvl1pPr>
          </a:lstStyle>
          <a:p>
            <a:r>
              <a:rPr lang="zh-CN" altLang="en-US" sz="1400" b="0" i="0" dirty="0">
                <a:solidFill>
                  <a:srgbClr val="191919"/>
                </a:solidFill>
                <a:effectLst/>
                <a:latin typeface="+mn-ea"/>
                <a:cs typeface="+mn-ea"/>
              </a:rPr>
              <a:t>密码安全技术（编号：</a:t>
            </a:r>
            <a:r>
              <a:rPr lang="en-US" altLang="zh-CN" sz="1400" b="0" i="0" dirty="0">
                <a:solidFill>
                  <a:srgbClr val="191919"/>
                </a:solidFill>
                <a:effectLst/>
                <a:latin typeface="+mn-ea"/>
                <a:cs typeface="+mn-ea"/>
              </a:rPr>
              <a:t>186103X</a:t>
            </a:r>
            <a:r>
              <a:rPr lang="zh-CN" altLang="en-US" sz="1400" b="0" i="0" dirty="0">
                <a:solidFill>
                  <a:srgbClr val="191919"/>
                </a:solidFill>
                <a:effectLst/>
                <a:latin typeface="+mn-ea"/>
                <a:cs typeface="+mn-ea"/>
              </a:rPr>
              <a:t>）</a:t>
            </a:r>
            <a:endParaRPr lang="en-US" altLang="zh-CN" sz="1400" b="0" i="0" dirty="0">
              <a:solidFill>
                <a:srgbClr val="191919"/>
              </a:solidFill>
              <a:effectLst/>
              <a:latin typeface="+mn-ea"/>
              <a:cs typeface="+mn-ea"/>
            </a:endParaRPr>
          </a:p>
          <a:p>
            <a:r>
              <a:rPr lang="zh-CN" altLang="en-US" sz="1400" b="0" i="0" dirty="0">
                <a:solidFill>
                  <a:srgbClr val="191919"/>
                </a:solidFill>
                <a:effectLst/>
                <a:latin typeface="+mn-ea"/>
                <a:cs typeface="+mn-ea"/>
              </a:rPr>
              <a:t>信息防御技术（编号：</a:t>
            </a:r>
            <a:r>
              <a:rPr lang="en-US" altLang="zh-CN" sz="1400" b="0" i="0" dirty="0">
                <a:solidFill>
                  <a:srgbClr val="191919"/>
                </a:solidFill>
                <a:effectLst/>
                <a:latin typeface="+mn-ea"/>
                <a:cs typeface="+mn-ea"/>
              </a:rPr>
              <a:t>186105X</a:t>
            </a:r>
            <a:r>
              <a:rPr lang="zh-CN" altLang="en-US" sz="1400" b="0" i="0" dirty="0">
                <a:solidFill>
                  <a:srgbClr val="191919"/>
                </a:solidFill>
                <a:effectLst/>
                <a:latin typeface="+mn-ea"/>
                <a:cs typeface="+mn-ea"/>
              </a:rPr>
              <a:t>）</a:t>
            </a:r>
            <a:endParaRPr lang="en-US" altLang="zh-CN" sz="1400" dirty="0">
              <a:latin typeface="+mn-ea"/>
              <a:cs typeface="+mn-ea"/>
            </a:endParaRPr>
          </a:p>
        </p:txBody>
      </p:sp>
      <p:sp>
        <p:nvSpPr>
          <p:cNvPr id="26" name="î$liḑê"/>
          <p:cNvSpPr txBox="1"/>
          <p:nvPr/>
        </p:nvSpPr>
        <p:spPr>
          <a:xfrm>
            <a:off x="8279111" y="3478368"/>
            <a:ext cx="3214257" cy="697559"/>
          </a:xfrm>
          <a:prstGeom prst="rect">
            <a:avLst/>
          </a:prstGeom>
          <a:noFill/>
        </p:spPr>
        <p:txBody>
          <a:bodyPr wrap="none" rtlCol="0" anchor="ctr">
            <a:normAutofit/>
          </a:bodyPr>
          <a:lstStyle/>
          <a:p>
            <a:r>
              <a:rPr lang="en-US" altLang="zh-CN" sz="1600" b="1" dirty="0"/>
              <a:t>《</a:t>
            </a:r>
            <a:r>
              <a:rPr lang="zh-CN" altLang="en-US" sz="1600" b="1" dirty="0"/>
              <a:t>中国禁止出口限制出口技术目录</a:t>
            </a:r>
            <a:r>
              <a:rPr lang="en-US" altLang="zh-CN" sz="1600" b="1" dirty="0"/>
              <a:t>》</a:t>
            </a:r>
          </a:p>
          <a:p>
            <a:pPr algn="r"/>
            <a:r>
              <a:rPr lang="en-US" altLang="zh-CN" sz="1200" dirty="0">
                <a:solidFill>
                  <a:srgbClr val="333333"/>
                </a:solidFill>
                <a:latin typeface="宋体" panose="02010600030101010101" pitchFamily="2" charset="-122"/>
                <a:ea typeface="宋体" panose="02010600030101010101" pitchFamily="2" charset="-122"/>
              </a:rPr>
              <a:t>&lt;</a:t>
            </a:r>
            <a:r>
              <a:rPr lang="zh-CN" altLang="en-US" sz="1200" dirty="0">
                <a:solidFill>
                  <a:srgbClr val="333333"/>
                </a:solidFill>
                <a:latin typeface="宋体" panose="02010600030101010101" pitchFamily="2" charset="-122"/>
                <a:ea typeface="宋体" panose="02010600030101010101" pitchFamily="2" charset="-122"/>
              </a:rPr>
              <a:t>商务部 科技部公告</a:t>
            </a:r>
            <a:r>
              <a:rPr lang="en-US" altLang="zh-CN" sz="1200" dirty="0">
                <a:solidFill>
                  <a:srgbClr val="333333"/>
                </a:solidFill>
                <a:latin typeface="宋体" panose="02010600030101010101" pitchFamily="2" charset="-122"/>
                <a:ea typeface="宋体" panose="02010600030101010101" pitchFamily="2" charset="-122"/>
              </a:rPr>
              <a:t>2020</a:t>
            </a:r>
            <a:r>
              <a:rPr lang="zh-CN" altLang="en-US" sz="1200" dirty="0">
                <a:solidFill>
                  <a:srgbClr val="333333"/>
                </a:solidFill>
                <a:latin typeface="宋体" panose="02010600030101010101" pitchFamily="2" charset="-122"/>
                <a:ea typeface="宋体" panose="02010600030101010101" pitchFamily="2" charset="-122"/>
              </a:rPr>
              <a:t>年第</a:t>
            </a:r>
            <a:r>
              <a:rPr lang="en-US" altLang="zh-CN" sz="1200" dirty="0">
                <a:solidFill>
                  <a:srgbClr val="333333"/>
                </a:solidFill>
                <a:latin typeface="宋体" panose="02010600030101010101" pitchFamily="2" charset="-122"/>
                <a:ea typeface="宋体" panose="02010600030101010101" pitchFamily="2" charset="-122"/>
              </a:rPr>
              <a:t>38</a:t>
            </a:r>
            <a:r>
              <a:rPr lang="zh-CN" altLang="en-US" sz="1200" dirty="0">
                <a:solidFill>
                  <a:srgbClr val="333333"/>
                </a:solidFill>
                <a:latin typeface="宋体" panose="02010600030101010101" pitchFamily="2" charset="-122"/>
                <a:ea typeface="宋体" panose="02010600030101010101" pitchFamily="2" charset="-122"/>
              </a:rPr>
              <a:t>号</a:t>
            </a:r>
            <a:r>
              <a:rPr lang="en-US" altLang="zh-CN" sz="1200" dirty="0">
                <a:solidFill>
                  <a:srgbClr val="333333"/>
                </a:solidFill>
                <a:latin typeface="宋体" panose="02010600030101010101" pitchFamily="2" charset="-122"/>
                <a:ea typeface="宋体" panose="02010600030101010101" pitchFamily="2" charset="-122"/>
              </a:rPr>
              <a:t>&gt;</a:t>
            </a:r>
          </a:p>
        </p:txBody>
      </p:sp>
      <p:sp>
        <p:nvSpPr>
          <p:cNvPr id="27" name="íṥḷíḓé"/>
          <p:cNvSpPr/>
          <p:nvPr/>
        </p:nvSpPr>
        <p:spPr bwMode="auto">
          <a:xfrm>
            <a:off x="8502468" y="3065001"/>
            <a:ext cx="478639" cy="314632"/>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rgbClr val="1C50A2"/>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cxnSp>
        <p:nvCxnSpPr>
          <p:cNvPr id="28" name="直接连接符 27"/>
          <p:cNvCxnSpPr/>
          <p:nvPr/>
        </p:nvCxnSpPr>
        <p:spPr>
          <a:xfrm>
            <a:off x="4159847" y="3606091"/>
            <a:ext cx="0" cy="193500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004575" y="3606091"/>
            <a:ext cx="0" cy="193500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rotWithShape="1">
          <a:blip r:embed="rId2">
            <a:extLst>
              <a:ext uri="{28A0092B-C50C-407E-A947-70E740481C1C}">
                <a14:useLocalDpi xmlns:a14="http://schemas.microsoft.com/office/drawing/2010/main" val="0"/>
              </a:ext>
            </a:extLst>
          </a:blip>
          <a:srcRect l="12006" r="13046"/>
          <a:stretch>
            <a:fillRect/>
          </a:stretch>
        </p:blipFill>
        <p:spPr>
          <a:xfrm>
            <a:off x="9229617" y="546412"/>
            <a:ext cx="2141621" cy="2095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iŝḷíḍè"/>
          <p:cNvSpPr/>
          <p:nvPr/>
        </p:nvSpPr>
        <p:spPr bwMode="auto">
          <a:xfrm>
            <a:off x="961766" y="1202756"/>
            <a:ext cx="2775836" cy="565689"/>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rPr>
              <a:t>对比实验</a:t>
            </a:r>
            <a:endParaRPr lang="zh-CN" altLang="en-US" sz="2400" b="1" dirty="0">
              <a:solidFill>
                <a:schemeClr val="bg1"/>
              </a:solidFill>
            </a:endParaRPr>
          </a:p>
        </p:txBody>
      </p:sp>
      <p:sp>
        <p:nvSpPr>
          <p:cNvPr id="3" name="文本框 9"/>
          <p:cNvSpPr txBox="1"/>
          <p:nvPr/>
        </p:nvSpPr>
        <p:spPr>
          <a:xfrm>
            <a:off x="1221105" y="323850"/>
            <a:ext cx="7860030"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00000"/>
              </a:lnSpc>
            </a:pPr>
            <a:r>
              <a:rPr lang="zh-CN" altLang="en-US" b="1">
                <a:solidFill>
                  <a:srgbClr val="414455"/>
                </a:solidFill>
                <a:latin typeface="微软雅黑" panose="020B0503020204020204" charset="-122"/>
              </a:rPr>
              <a:t>研究内容</a:t>
            </a:r>
            <a:r>
              <a:rPr lang="en-US" altLang="zh-CN" b="1">
                <a:solidFill>
                  <a:srgbClr val="414455"/>
                </a:solidFill>
                <a:latin typeface="微软雅黑" panose="020B0503020204020204" charset="-122"/>
              </a:rPr>
              <a:t>2—— </a:t>
            </a:r>
            <a:r>
              <a:rPr lang="zh-CN" altLang="en-US" b="1">
                <a:solidFill>
                  <a:srgbClr val="414455"/>
                </a:solidFill>
                <a:latin typeface="微软雅黑" panose="020B0503020204020204" charset="-122"/>
              </a:rPr>
              <a:t>基于深度学习的两阶段</a:t>
            </a:r>
            <a:r>
              <a:rPr lang="en-US" altLang="zh-CN" b="1">
                <a:solidFill>
                  <a:srgbClr val="414455"/>
                </a:solidFill>
                <a:latin typeface="微软雅黑" panose="020B0503020204020204" charset="-122"/>
              </a:rPr>
              <a:t>DWI</a:t>
            </a:r>
            <a:r>
              <a:rPr lang="zh-CN" altLang="en-US" b="1">
                <a:solidFill>
                  <a:srgbClr val="414455"/>
                </a:solidFill>
                <a:latin typeface="微软雅黑" panose="020B0503020204020204" charset="-122"/>
              </a:rPr>
              <a:t>图像鲁棒可逆水印算法</a:t>
            </a:r>
            <a:endParaRPr lang="zh-CN" altLang="en-US" b="1" dirty="0">
              <a:solidFill>
                <a:srgbClr val="414455"/>
              </a:solidFill>
              <a:latin typeface="微软雅黑" panose="020B0503020204020204" charset="-122"/>
            </a:endParaRPr>
          </a:p>
        </p:txBody>
      </p:sp>
      <p:sp>
        <p:nvSpPr>
          <p:cNvPr id="8" name="矩形 7">
            <a:extLst>
              <a:ext uri="{FF2B5EF4-FFF2-40B4-BE49-F238E27FC236}">
                <a16:creationId xmlns:a16="http://schemas.microsoft.com/office/drawing/2014/main" id="{FB7448A7-1D05-C3C7-E8E9-C3CCA9D3310E}"/>
              </a:ext>
            </a:extLst>
          </p:cNvPr>
          <p:cNvSpPr/>
          <p:nvPr/>
        </p:nvSpPr>
        <p:spPr>
          <a:xfrm>
            <a:off x="825790" y="2112043"/>
            <a:ext cx="2911812" cy="2120902"/>
          </a:xfrm>
          <a:prstGeom prst="rect">
            <a:avLst/>
          </a:prstGeom>
        </p:spPr>
        <p:txBody>
          <a:bodyPr wrap="square">
            <a:spAutoFit/>
          </a:bodyPr>
          <a:lstStyle/>
          <a:p>
            <a:pPr marL="285750" indent="284480" algn="just">
              <a:lnSpc>
                <a:spcPct val="150000"/>
              </a:lnSpc>
              <a:spcBef>
                <a:spcPts val="600"/>
              </a:spcBef>
              <a:buFont typeface="Wingdings" panose="05000000000000000000" charset="0"/>
              <a:buChar char="Ø"/>
            </a:pPr>
            <a:r>
              <a:rPr lang="zh-CN" altLang="zh-CN" kern="100">
                <a:latin typeface="+mn-ea"/>
                <a:cs typeface="Times New Roman" panose="02020603050405020304" pitchFamily="18" charset="0"/>
              </a:rPr>
              <a:t>提出的算法与</a:t>
            </a:r>
            <a:r>
              <a:rPr lang="zh-CN" altLang="en-US" kern="100">
                <a:latin typeface="+mn-ea"/>
                <a:cs typeface="Times New Roman" panose="02020603050405020304" pitchFamily="18" charset="0"/>
              </a:rPr>
              <a:t>两种深度学习算法以及三</a:t>
            </a:r>
            <a:r>
              <a:rPr lang="zh-CN" altLang="zh-CN" kern="100">
                <a:latin typeface="+mn-ea"/>
                <a:cs typeface="Times New Roman" panose="02020603050405020304" pitchFamily="18" charset="0"/>
              </a:rPr>
              <a:t>种</a:t>
            </a:r>
            <a:r>
              <a:rPr lang="zh-CN" altLang="en-US" kern="100">
                <a:latin typeface="+mn-ea"/>
                <a:cs typeface="Times New Roman" panose="02020603050405020304" pitchFamily="18" charset="0"/>
              </a:rPr>
              <a:t>优秀的鲁棒可逆水印算法</a:t>
            </a:r>
            <a:r>
              <a:rPr lang="zh-CN" altLang="zh-CN" kern="100">
                <a:latin typeface="+mn-ea"/>
                <a:cs typeface="Times New Roman" panose="02020603050405020304" pitchFamily="18" charset="0"/>
              </a:rPr>
              <a:t>进行比较，用于证明本文所提算法的优越性。</a:t>
            </a:r>
            <a:endParaRPr lang="en-US" altLang="zh-CN" kern="100">
              <a:latin typeface="+mn-ea"/>
              <a:cs typeface="Times New Roman" panose="02020603050405020304" pitchFamily="18" charset="0"/>
              <a:sym typeface="+mn-ea"/>
            </a:endParaRPr>
          </a:p>
        </p:txBody>
      </p:sp>
      <p:graphicFrame>
        <p:nvGraphicFramePr>
          <p:cNvPr id="4" name="表格 6">
            <a:extLst>
              <a:ext uri="{FF2B5EF4-FFF2-40B4-BE49-F238E27FC236}">
                <a16:creationId xmlns:a16="http://schemas.microsoft.com/office/drawing/2014/main" id="{E5CE5702-A1E8-3D81-1F39-626DA6091E74}"/>
              </a:ext>
            </a:extLst>
          </p:cNvPr>
          <p:cNvGraphicFramePr>
            <a:graphicFrameLocks noGrp="1"/>
          </p:cNvGraphicFramePr>
          <p:nvPr>
            <p:extLst>
              <p:ext uri="{D42A27DB-BD31-4B8C-83A1-F6EECF244321}">
                <p14:modId xmlns:p14="http://schemas.microsoft.com/office/powerpoint/2010/main" val="4061081849"/>
              </p:ext>
            </p:extLst>
          </p:nvPr>
        </p:nvGraphicFramePr>
        <p:xfrm>
          <a:off x="4013589" y="2070120"/>
          <a:ext cx="7965503" cy="4404360"/>
        </p:xfrm>
        <a:graphic>
          <a:graphicData uri="http://schemas.openxmlformats.org/drawingml/2006/table">
            <a:tbl>
              <a:tblPr firstRow="1" bandRow="1">
                <a:tableStyleId>{C083E6E3-FA7D-4D7B-A595-EF9225AFEA82}</a:tableStyleId>
              </a:tblPr>
              <a:tblGrid>
                <a:gridCol w="1137929">
                  <a:extLst>
                    <a:ext uri="{9D8B030D-6E8A-4147-A177-3AD203B41FA5}">
                      <a16:colId xmlns:a16="http://schemas.microsoft.com/office/drawing/2014/main" val="905474176"/>
                    </a:ext>
                  </a:extLst>
                </a:gridCol>
                <a:gridCol w="1137929">
                  <a:extLst>
                    <a:ext uri="{9D8B030D-6E8A-4147-A177-3AD203B41FA5}">
                      <a16:colId xmlns:a16="http://schemas.microsoft.com/office/drawing/2014/main" val="1252794154"/>
                    </a:ext>
                  </a:extLst>
                </a:gridCol>
                <a:gridCol w="1137929">
                  <a:extLst>
                    <a:ext uri="{9D8B030D-6E8A-4147-A177-3AD203B41FA5}">
                      <a16:colId xmlns:a16="http://schemas.microsoft.com/office/drawing/2014/main" val="2243145683"/>
                    </a:ext>
                  </a:extLst>
                </a:gridCol>
                <a:gridCol w="1137929">
                  <a:extLst>
                    <a:ext uri="{9D8B030D-6E8A-4147-A177-3AD203B41FA5}">
                      <a16:colId xmlns:a16="http://schemas.microsoft.com/office/drawing/2014/main" val="3353380888"/>
                    </a:ext>
                  </a:extLst>
                </a:gridCol>
                <a:gridCol w="1137929">
                  <a:extLst>
                    <a:ext uri="{9D8B030D-6E8A-4147-A177-3AD203B41FA5}">
                      <a16:colId xmlns:a16="http://schemas.microsoft.com/office/drawing/2014/main" val="2989021038"/>
                    </a:ext>
                  </a:extLst>
                </a:gridCol>
                <a:gridCol w="1137929">
                  <a:extLst>
                    <a:ext uri="{9D8B030D-6E8A-4147-A177-3AD203B41FA5}">
                      <a16:colId xmlns:a16="http://schemas.microsoft.com/office/drawing/2014/main" val="819767184"/>
                    </a:ext>
                  </a:extLst>
                </a:gridCol>
                <a:gridCol w="1137929">
                  <a:extLst>
                    <a:ext uri="{9D8B030D-6E8A-4147-A177-3AD203B41FA5}">
                      <a16:colId xmlns:a16="http://schemas.microsoft.com/office/drawing/2014/main" val="483962700"/>
                    </a:ext>
                  </a:extLst>
                </a:gridCol>
              </a:tblGrid>
              <a:tr h="251906">
                <a:tc>
                  <a:txBody>
                    <a:bodyPr/>
                    <a:lstStyle/>
                    <a:p>
                      <a:pPr algn="ctr"/>
                      <a:r>
                        <a:rPr lang="zh-CN" altLang="en-US" sz="1100"/>
                        <a:t>攻击</a:t>
                      </a:r>
                    </a:p>
                  </a:txBody>
                  <a:tcPr/>
                </a:tc>
                <a:tc>
                  <a:txBody>
                    <a:bodyPr/>
                    <a:lstStyle/>
                    <a:p>
                      <a:pPr algn="ctr"/>
                      <a:r>
                        <a:rPr lang="en-US" altLang="zh-CN" sz="1100"/>
                        <a:t>[30]</a:t>
                      </a:r>
                      <a:endParaRPr lang="zh-CN" altLang="en-US" sz="1100"/>
                    </a:p>
                  </a:txBody>
                  <a:tcPr/>
                </a:tc>
                <a:tc>
                  <a:txBody>
                    <a:bodyPr/>
                    <a:lstStyle/>
                    <a:p>
                      <a:pPr algn="ctr"/>
                      <a:r>
                        <a:rPr lang="en-US" altLang="zh-CN" sz="1100"/>
                        <a:t>[55]</a:t>
                      </a:r>
                      <a:endParaRPr lang="zh-CN" altLang="en-US" sz="1100"/>
                    </a:p>
                  </a:txBody>
                  <a:tcPr/>
                </a:tc>
                <a:tc>
                  <a:txBody>
                    <a:bodyPr/>
                    <a:lstStyle/>
                    <a:p>
                      <a:pPr algn="ctr"/>
                      <a:r>
                        <a:rPr lang="en-US" altLang="zh-CN" sz="1100"/>
                        <a:t>[24]</a:t>
                      </a:r>
                      <a:endParaRPr lang="zh-CN" altLang="en-US" sz="1100"/>
                    </a:p>
                  </a:txBody>
                  <a:tcPr/>
                </a:tc>
                <a:tc>
                  <a:txBody>
                    <a:bodyPr/>
                    <a:lstStyle/>
                    <a:p>
                      <a:pPr algn="ctr"/>
                      <a:r>
                        <a:rPr lang="en-US" altLang="zh-CN" sz="1100"/>
                        <a:t>[59]</a:t>
                      </a:r>
                      <a:endParaRPr lang="zh-CN" altLang="en-US" sz="1100"/>
                    </a:p>
                  </a:txBody>
                  <a:tcPr/>
                </a:tc>
                <a:tc>
                  <a:txBody>
                    <a:bodyPr/>
                    <a:lstStyle/>
                    <a:p>
                      <a:pPr algn="ctr"/>
                      <a:r>
                        <a:rPr lang="en-US" altLang="zh-CN" sz="1100"/>
                        <a:t>[60]</a:t>
                      </a:r>
                      <a:endParaRPr lang="zh-CN" altLang="en-US" sz="1100"/>
                    </a:p>
                  </a:txBody>
                  <a:tcPr/>
                </a:tc>
                <a:tc>
                  <a:txBody>
                    <a:bodyPr/>
                    <a:lstStyle/>
                    <a:p>
                      <a:pPr algn="ctr"/>
                      <a:r>
                        <a:rPr lang="zh-CN" altLang="en-US" sz="1100"/>
                        <a:t>本文</a:t>
                      </a:r>
                    </a:p>
                  </a:txBody>
                  <a:tcPr/>
                </a:tc>
                <a:extLst>
                  <a:ext uri="{0D108BD9-81ED-4DB2-BD59-A6C34878D82A}">
                    <a16:rowId xmlns:a16="http://schemas.microsoft.com/office/drawing/2014/main" val="4178861561"/>
                  </a:ext>
                </a:extLst>
              </a:tr>
              <a:tr h="251906">
                <a:tc>
                  <a:txBody>
                    <a:bodyPr/>
                    <a:lstStyle/>
                    <a:p>
                      <a:pPr algn="ctr"/>
                      <a:r>
                        <a:rPr lang="zh-CN" altLang="en-US" sz="1100"/>
                        <a:t>高斯噪声</a:t>
                      </a:r>
                      <a:r>
                        <a:rPr lang="en-US" altLang="zh-CN" sz="1100"/>
                        <a:t>(0.01)</a:t>
                      </a:r>
                      <a:endParaRPr lang="zh-CN" altLang="en-US" sz="1100"/>
                    </a:p>
                  </a:txBody>
                  <a:tcPr/>
                </a:tc>
                <a:tc>
                  <a:txBody>
                    <a:bodyPr/>
                    <a:lstStyle/>
                    <a:p>
                      <a:pPr algn="ctr"/>
                      <a:r>
                        <a:rPr lang="en-US" altLang="zh-CN" sz="1100"/>
                        <a:t>0.002</a:t>
                      </a:r>
                      <a:endParaRPr lang="zh-CN" altLang="en-US" sz="1100"/>
                    </a:p>
                  </a:txBody>
                  <a:tcPr/>
                </a:tc>
                <a:tc>
                  <a:txBody>
                    <a:bodyPr/>
                    <a:lstStyle/>
                    <a:p>
                      <a:pPr algn="ctr"/>
                      <a:r>
                        <a:rPr lang="en-US" altLang="zh-CN" sz="1100" b="1"/>
                        <a:t>0.000</a:t>
                      </a:r>
                      <a:endParaRPr lang="zh-CN" altLang="en-US" sz="1100" b="1"/>
                    </a:p>
                  </a:txBody>
                  <a:tcPr/>
                </a:tc>
                <a:tc>
                  <a:txBody>
                    <a:bodyPr/>
                    <a:lstStyle/>
                    <a:p>
                      <a:pPr algn="ctr"/>
                      <a:r>
                        <a:rPr lang="en-US" altLang="zh-CN" sz="1100" b="1"/>
                        <a:t>0.000</a:t>
                      </a:r>
                      <a:endParaRPr lang="zh-CN" altLang="en-US" sz="1100" b="1"/>
                    </a:p>
                  </a:txBody>
                  <a:tcPr/>
                </a:tc>
                <a:tc>
                  <a:txBody>
                    <a:bodyPr/>
                    <a:lstStyle/>
                    <a:p>
                      <a:pPr algn="ctr"/>
                      <a:r>
                        <a:rPr lang="en-US" altLang="zh-CN" sz="1100"/>
                        <a:t>0.010</a:t>
                      </a:r>
                      <a:endParaRPr lang="zh-CN" altLang="en-US" sz="1100"/>
                    </a:p>
                  </a:txBody>
                  <a:tcPr/>
                </a:tc>
                <a:tc>
                  <a:txBody>
                    <a:bodyPr/>
                    <a:lstStyle/>
                    <a:p>
                      <a:pPr algn="ctr"/>
                      <a:r>
                        <a:rPr lang="en-US" altLang="zh-CN" sz="1100" b="1"/>
                        <a:t>0.000</a:t>
                      </a:r>
                      <a:endParaRPr lang="zh-CN" altLang="en-US" sz="1100" b="1"/>
                    </a:p>
                  </a:txBody>
                  <a:tcPr/>
                </a:tc>
                <a:tc>
                  <a:txBody>
                    <a:bodyPr/>
                    <a:lstStyle/>
                    <a:p>
                      <a:pPr algn="ctr"/>
                      <a:r>
                        <a:rPr lang="en-US" altLang="zh-CN" sz="1100" b="1"/>
                        <a:t>0.000</a:t>
                      </a:r>
                      <a:endParaRPr lang="zh-CN" altLang="en-US" sz="1100" b="1"/>
                    </a:p>
                  </a:txBody>
                  <a:tcPr/>
                </a:tc>
                <a:extLst>
                  <a:ext uri="{0D108BD9-81ED-4DB2-BD59-A6C34878D82A}">
                    <a16:rowId xmlns:a16="http://schemas.microsoft.com/office/drawing/2014/main" val="463713378"/>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a:t>高斯噪声</a:t>
                      </a:r>
                      <a:r>
                        <a:rPr lang="en-US" altLang="zh-CN" sz="1100"/>
                        <a:t>(0.01)</a:t>
                      </a:r>
                      <a:endParaRPr lang="zh-CN" altLang="en-US" sz="1100"/>
                    </a:p>
                  </a:txBody>
                  <a:tcPr/>
                </a:tc>
                <a:tc>
                  <a:txBody>
                    <a:bodyPr/>
                    <a:lstStyle/>
                    <a:p>
                      <a:pPr algn="ctr"/>
                      <a:r>
                        <a:rPr lang="en-US" altLang="zh-CN" sz="1100"/>
                        <a:t>0.024</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0.060</a:t>
                      </a:r>
                      <a:endParaRPr lang="zh-CN" altLang="en-US" sz="1100"/>
                    </a:p>
                  </a:txBody>
                  <a:tcPr/>
                </a:tc>
                <a:tc>
                  <a:txBody>
                    <a:bodyPr/>
                    <a:lstStyle/>
                    <a:p>
                      <a:pPr algn="ctr"/>
                      <a:r>
                        <a:rPr lang="en-US" altLang="zh-CN" sz="1100"/>
                        <a:t>0.010</a:t>
                      </a:r>
                      <a:endParaRPr lang="zh-CN" altLang="en-US" sz="1100"/>
                    </a:p>
                  </a:txBody>
                  <a:tcPr/>
                </a:tc>
                <a:tc>
                  <a:txBody>
                    <a:bodyPr/>
                    <a:lstStyle/>
                    <a:p>
                      <a:pPr algn="ctr"/>
                      <a:r>
                        <a:rPr lang="en-US" altLang="zh-CN" sz="1100" b="1"/>
                        <a:t>0.000</a:t>
                      </a:r>
                      <a:endParaRPr lang="zh-CN" altLang="en-US" sz="1100" b="1"/>
                    </a:p>
                  </a:txBody>
                  <a:tcPr/>
                </a:tc>
                <a:extLst>
                  <a:ext uri="{0D108BD9-81ED-4DB2-BD59-A6C34878D82A}">
                    <a16:rowId xmlns:a16="http://schemas.microsoft.com/office/drawing/2014/main" val="1718893544"/>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a:t>高斯噪声</a:t>
                      </a:r>
                      <a:r>
                        <a:rPr lang="en-US" altLang="zh-CN" sz="1100"/>
                        <a:t>(0.01)</a:t>
                      </a:r>
                      <a:endParaRPr lang="zh-CN" altLang="en-US" sz="1100"/>
                    </a:p>
                  </a:txBody>
                  <a:tcPr/>
                </a:tc>
                <a:tc>
                  <a:txBody>
                    <a:bodyPr/>
                    <a:lstStyle/>
                    <a:p>
                      <a:pPr algn="ctr"/>
                      <a:r>
                        <a:rPr lang="en-US" altLang="zh-CN" sz="1100"/>
                        <a:t>0.025</a:t>
                      </a:r>
                      <a:endParaRPr lang="zh-CN" altLang="en-US" sz="1100"/>
                    </a:p>
                  </a:txBody>
                  <a:tcPr/>
                </a:tc>
                <a:tc>
                  <a:txBody>
                    <a:bodyPr/>
                    <a:lstStyle/>
                    <a:p>
                      <a:pPr algn="ctr"/>
                      <a:r>
                        <a:rPr lang="en-US" altLang="zh-CN" sz="1100"/>
                        <a:t>0.026</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0.180</a:t>
                      </a:r>
                      <a:endParaRPr lang="zh-CN" altLang="en-US" sz="1100"/>
                    </a:p>
                  </a:txBody>
                  <a:tcPr/>
                </a:tc>
                <a:tc>
                  <a:txBody>
                    <a:bodyPr/>
                    <a:lstStyle/>
                    <a:p>
                      <a:pPr algn="ctr"/>
                      <a:r>
                        <a:rPr lang="en-US" altLang="zh-CN" sz="1100"/>
                        <a:t>0.050</a:t>
                      </a:r>
                      <a:endParaRPr lang="zh-CN" altLang="en-US" sz="1100"/>
                    </a:p>
                  </a:txBody>
                  <a:tcPr/>
                </a:tc>
                <a:tc>
                  <a:txBody>
                    <a:bodyPr/>
                    <a:lstStyle/>
                    <a:p>
                      <a:pPr algn="ctr"/>
                      <a:r>
                        <a:rPr lang="en-US" altLang="zh-CN" sz="1100" b="1"/>
                        <a:t>0.000</a:t>
                      </a:r>
                      <a:endParaRPr lang="zh-CN" altLang="en-US" sz="1100" b="1"/>
                    </a:p>
                  </a:txBody>
                  <a:tcPr/>
                </a:tc>
                <a:extLst>
                  <a:ext uri="{0D108BD9-81ED-4DB2-BD59-A6C34878D82A}">
                    <a16:rowId xmlns:a16="http://schemas.microsoft.com/office/drawing/2014/main" val="925050319"/>
                  </a:ext>
                </a:extLst>
              </a:tr>
              <a:tr h="251906">
                <a:tc>
                  <a:txBody>
                    <a:bodyPr/>
                    <a:lstStyle/>
                    <a:p>
                      <a:pPr algn="ctr"/>
                      <a:r>
                        <a:rPr lang="en-US" altLang="zh-CN" sz="1100"/>
                        <a:t>JPEG</a:t>
                      </a:r>
                      <a:r>
                        <a:rPr lang="zh-CN" altLang="en-US" sz="1100"/>
                        <a:t>压缩</a:t>
                      </a:r>
                      <a:r>
                        <a:rPr lang="en-US" altLang="zh-CN" sz="1100"/>
                        <a:t>(90)</a:t>
                      </a:r>
                      <a:endParaRPr lang="zh-CN" altLang="en-US" sz="1100"/>
                    </a:p>
                  </a:txBody>
                  <a:tcPr/>
                </a:tc>
                <a:tc>
                  <a:txBody>
                    <a:bodyPr/>
                    <a:lstStyle/>
                    <a:p>
                      <a:pPr algn="ctr"/>
                      <a:r>
                        <a:rPr lang="en-US" altLang="zh-CN" sz="1100"/>
                        <a:t>0.164</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b="1"/>
                        <a:t>0.000</a:t>
                      </a:r>
                      <a:endParaRPr lang="zh-CN" altLang="en-US" sz="1100" b="1"/>
                    </a:p>
                  </a:txBody>
                  <a:tcPr/>
                </a:tc>
                <a:extLst>
                  <a:ext uri="{0D108BD9-81ED-4DB2-BD59-A6C34878D82A}">
                    <a16:rowId xmlns:a16="http://schemas.microsoft.com/office/drawing/2014/main" val="3244541173"/>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a:t>JPEG</a:t>
                      </a:r>
                      <a:r>
                        <a:rPr lang="zh-CN" altLang="en-US" sz="1100"/>
                        <a:t>压缩</a:t>
                      </a:r>
                      <a:r>
                        <a:rPr lang="en-US" altLang="zh-CN" sz="1100"/>
                        <a:t>(70)</a:t>
                      </a:r>
                      <a:endParaRPr lang="zh-CN" altLang="en-US" sz="1100"/>
                    </a:p>
                  </a:txBody>
                  <a:tcPr/>
                </a:tc>
                <a:tc>
                  <a:txBody>
                    <a:bodyPr/>
                    <a:lstStyle/>
                    <a:p>
                      <a:pPr algn="ctr"/>
                      <a:r>
                        <a:rPr lang="en-US" altLang="zh-CN" sz="1100"/>
                        <a:t>0.333</a:t>
                      </a:r>
                      <a:endParaRPr lang="zh-CN" altLang="en-US" sz="1100"/>
                    </a:p>
                  </a:txBody>
                  <a:tcPr/>
                </a:tc>
                <a:tc>
                  <a:txBody>
                    <a:bodyPr/>
                    <a:lstStyle/>
                    <a:p>
                      <a:pPr algn="ctr"/>
                      <a:r>
                        <a:rPr lang="en-US" altLang="zh-CN" sz="1100"/>
                        <a:t>0.012</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b="1"/>
                        <a:t>0.000</a:t>
                      </a:r>
                      <a:endParaRPr lang="zh-CN" altLang="en-US" sz="1100" b="1"/>
                    </a:p>
                  </a:txBody>
                  <a:tcPr/>
                </a:tc>
                <a:extLst>
                  <a:ext uri="{0D108BD9-81ED-4DB2-BD59-A6C34878D82A}">
                    <a16:rowId xmlns:a16="http://schemas.microsoft.com/office/drawing/2014/main" val="10052776"/>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a:t>JPEG</a:t>
                      </a:r>
                      <a:r>
                        <a:rPr lang="zh-CN" altLang="en-US" sz="1100"/>
                        <a:t>压缩</a:t>
                      </a:r>
                      <a:r>
                        <a:rPr lang="en-US" altLang="zh-CN" sz="1100"/>
                        <a:t>(30)</a:t>
                      </a:r>
                      <a:endParaRPr lang="zh-CN" altLang="en-US" sz="1100"/>
                    </a:p>
                  </a:txBody>
                  <a:tcPr/>
                </a:tc>
                <a:tc>
                  <a:txBody>
                    <a:bodyPr/>
                    <a:lstStyle/>
                    <a:p>
                      <a:pPr algn="ctr"/>
                      <a:r>
                        <a:rPr lang="en-US" altLang="zh-CN" sz="1100"/>
                        <a:t>0.394</a:t>
                      </a:r>
                      <a:endParaRPr lang="zh-CN" altLang="en-US" sz="1100"/>
                    </a:p>
                  </a:txBody>
                  <a:tcPr/>
                </a:tc>
                <a:tc>
                  <a:txBody>
                    <a:bodyPr/>
                    <a:lstStyle/>
                    <a:p>
                      <a:pPr algn="ctr"/>
                      <a:r>
                        <a:rPr lang="en-US" altLang="zh-CN" sz="1100"/>
                        <a:t>0.343</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b="1"/>
                        <a:t>0.000</a:t>
                      </a:r>
                      <a:endParaRPr lang="zh-CN" altLang="en-US" sz="1100" b="1"/>
                    </a:p>
                  </a:txBody>
                  <a:tcPr/>
                </a:tc>
                <a:extLst>
                  <a:ext uri="{0D108BD9-81ED-4DB2-BD59-A6C34878D82A}">
                    <a16:rowId xmlns:a16="http://schemas.microsoft.com/office/drawing/2014/main" val="2818371956"/>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a:t>JPEG</a:t>
                      </a:r>
                      <a:r>
                        <a:rPr lang="zh-CN" altLang="en-US" sz="1100"/>
                        <a:t>压缩</a:t>
                      </a:r>
                      <a:r>
                        <a:rPr lang="en-US" altLang="zh-CN" sz="1100"/>
                        <a:t>(10)</a:t>
                      </a:r>
                      <a:endParaRPr lang="zh-CN" altLang="en-US" sz="1100"/>
                    </a:p>
                  </a:txBody>
                  <a:tcPr/>
                </a:tc>
                <a:tc>
                  <a:txBody>
                    <a:bodyPr/>
                    <a:lstStyle/>
                    <a:p>
                      <a:pPr algn="ctr"/>
                      <a:r>
                        <a:rPr lang="en-US" altLang="zh-CN" sz="1100"/>
                        <a:t>0.430</a:t>
                      </a:r>
                      <a:endParaRPr lang="zh-CN" altLang="en-US" sz="1100"/>
                    </a:p>
                  </a:txBody>
                  <a:tcPr/>
                </a:tc>
                <a:tc>
                  <a:txBody>
                    <a:bodyPr/>
                    <a:lstStyle/>
                    <a:p>
                      <a:pPr algn="ctr"/>
                      <a:r>
                        <a:rPr lang="en-US" altLang="zh-CN" sz="1100"/>
                        <a:t>0.375</a:t>
                      </a:r>
                      <a:endParaRPr lang="zh-CN" altLang="en-US" sz="1100"/>
                    </a:p>
                  </a:txBody>
                  <a:tcPr/>
                </a:tc>
                <a:tc>
                  <a:txBody>
                    <a:bodyPr/>
                    <a:lstStyle/>
                    <a:p>
                      <a:pPr algn="ctr"/>
                      <a:r>
                        <a:rPr lang="en-US" altLang="zh-CN" sz="1100"/>
                        <a:t>0.150</a:t>
                      </a:r>
                      <a:endParaRPr lang="zh-CN" altLang="en-US" sz="1100"/>
                    </a:p>
                  </a:txBody>
                  <a:tcPr/>
                </a:tc>
                <a:tc>
                  <a:txBody>
                    <a:bodyPr/>
                    <a:lstStyle/>
                    <a:p>
                      <a:pPr algn="ctr"/>
                      <a:r>
                        <a:rPr lang="en-US" altLang="zh-CN" sz="1100" b="1"/>
                        <a:t>0.000</a:t>
                      </a:r>
                      <a:endParaRPr lang="zh-CN" altLang="en-US" sz="1100" b="1"/>
                    </a:p>
                  </a:txBody>
                  <a:tcPr/>
                </a:tc>
                <a:tc>
                  <a:txBody>
                    <a:bodyPr/>
                    <a:lstStyle/>
                    <a:p>
                      <a:pPr algn="ctr"/>
                      <a:r>
                        <a:rPr lang="en-US" altLang="zh-CN" sz="1100" b="1"/>
                        <a:t>0.000</a:t>
                      </a:r>
                      <a:endParaRPr lang="zh-CN" altLang="en-US" sz="1100" b="1"/>
                    </a:p>
                  </a:txBody>
                  <a:tcPr/>
                </a:tc>
                <a:tc>
                  <a:txBody>
                    <a:bodyPr/>
                    <a:lstStyle/>
                    <a:p>
                      <a:pPr algn="ctr"/>
                      <a:r>
                        <a:rPr lang="en-US" altLang="zh-CN" sz="1100"/>
                        <a:t>0.002</a:t>
                      </a:r>
                      <a:endParaRPr lang="zh-CN" altLang="en-US" sz="1100"/>
                    </a:p>
                  </a:txBody>
                  <a:tcPr/>
                </a:tc>
                <a:extLst>
                  <a:ext uri="{0D108BD9-81ED-4DB2-BD59-A6C34878D82A}">
                    <a16:rowId xmlns:a16="http://schemas.microsoft.com/office/drawing/2014/main" val="1271567991"/>
                  </a:ext>
                </a:extLst>
              </a:tr>
              <a:tr h="251906">
                <a:tc>
                  <a:txBody>
                    <a:bodyPr/>
                    <a:lstStyle/>
                    <a:p>
                      <a:pPr algn="ctr"/>
                      <a:r>
                        <a:rPr lang="zh-CN" altLang="en-US" sz="1100"/>
                        <a:t>旋转</a:t>
                      </a:r>
                      <a:r>
                        <a:rPr lang="en-US" altLang="zh-CN" sz="1100"/>
                        <a:t>(5)</a:t>
                      </a:r>
                      <a:endParaRPr lang="zh-CN" altLang="en-US" sz="1100"/>
                    </a:p>
                  </a:txBody>
                  <a:tcPr/>
                </a:tc>
                <a:tc>
                  <a:txBody>
                    <a:bodyPr/>
                    <a:lstStyle/>
                    <a:p>
                      <a:pPr algn="ctr"/>
                      <a:r>
                        <a:rPr lang="en-US" altLang="zh-CN" sz="1100"/>
                        <a:t>0.004</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b="1"/>
                        <a:t>0.000</a:t>
                      </a:r>
                      <a:endParaRPr lang="zh-CN" altLang="en-US" sz="1100" b="1"/>
                    </a:p>
                  </a:txBody>
                  <a:tcPr/>
                </a:tc>
                <a:extLst>
                  <a:ext uri="{0D108BD9-81ED-4DB2-BD59-A6C34878D82A}">
                    <a16:rowId xmlns:a16="http://schemas.microsoft.com/office/drawing/2014/main" val="1825448633"/>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a:t>旋转</a:t>
                      </a:r>
                      <a:r>
                        <a:rPr lang="en-US" altLang="zh-CN" sz="1100"/>
                        <a:t>(15)</a:t>
                      </a:r>
                      <a:endParaRPr lang="zh-CN" altLang="en-US" sz="1100"/>
                    </a:p>
                  </a:txBody>
                  <a:tcPr/>
                </a:tc>
                <a:tc>
                  <a:txBody>
                    <a:bodyPr/>
                    <a:lstStyle/>
                    <a:p>
                      <a:pPr algn="ctr"/>
                      <a:r>
                        <a:rPr lang="en-US" altLang="zh-CN" sz="1100"/>
                        <a:t>0.009</a:t>
                      </a:r>
                      <a:endParaRPr lang="zh-CN" altLang="en-US" sz="1100"/>
                    </a:p>
                  </a:txBody>
                  <a:tcPr/>
                </a:tc>
                <a:tc>
                  <a:txBody>
                    <a:bodyPr/>
                    <a:lstStyle/>
                    <a:p>
                      <a:pPr algn="ctr"/>
                      <a:r>
                        <a:rPr lang="en-US" altLang="zh-CN" sz="1100"/>
                        <a:t>0.010</a:t>
                      </a:r>
                      <a:endParaRPr lang="zh-CN" altLang="en-US" sz="1100"/>
                    </a:p>
                  </a:txBody>
                  <a:tcPr/>
                </a:tc>
                <a:tc>
                  <a:txBody>
                    <a:bodyPr/>
                    <a:lstStyle/>
                    <a:p>
                      <a:pPr algn="ctr"/>
                      <a:r>
                        <a:rPr lang="en-US" altLang="zh-CN" sz="1100"/>
                        <a:t>—</a:t>
                      </a:r>
                      <a:endParaRPr lang="zh-CN" altLang="en-US" sz="1100"/>
                    </a:p>
                  </a:txBody>
                  <a:tcPr/>
                </a:tc>
                <a:tc>
                  <a:txBody>
                    <a:bodyPr/>
                    <a:lstStyle/>
                    <a:p>
                      <a:pPr algn="ctr"/>
                      <a:r>
                        <a:rPr lang="en-US" altLang="zh-CN" sz="1100" b="1"/>
                        <a:t>0.000</a:t>
                      </a:r>
                      <a:endParaRPr lang="zh-CN" altLang="en-US" sz="1100" b="1"/>
                    </a:p>
                  </a:txBody>
                  <a:tcPr/>
                </a:tc>
                <a:tc>
                  <a:txBody>
                    <a:bodyPr/>
                    <a:lstStyle/>
                    <a:p>
                      <a:pPr algn="ctr"/>
                      <a:r>
                        <a:rPr lang="en-US" altLang="zh-CN" sz="1100" b="1"/>
                        <a:t>0.000</a:t>
                      </a:r>
                      <a:endParaRPr lang="zh-CN" altLang="en-US" sz="1100" b="1"/>
                    </a:p>
                  </a:txBody>
                  <a:tcPr/>
                </a:tc>
                <a:tc>
                  <a:txBody>
                    <a:bodyPr/>
                    <a:lstStyle/>
                    <a:p>
                      <a:pPr algn="ctr"/>
                      <a:r>
                        <a:rPr lang="en-US" altLang="zh-CN" sz="1100"/>
                        <a:t>0.002</a:t>
                      </a:r>
                      <a:endParaRPr lang="zh-CN" altLang="en-US" sz="1100"/>
                    </a:p>
                  </a:txBody>
                  <a:tcPr/>
                </a:tc>
                <a:extLst>
                  <a:ext uri="{0D108BD9-81ED-4DB2-BD59-A6C34878D82A}">
                    <a16:rowId xmlns:a16="http://schemas.microsoft.com/office/drawing/2014/main" val="2238880204"/>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a:t>旋转</a:t>
                      </a:r>
                      <a:r>
                        <a:rPr lang="en-US" altLang="zh-CN" sz="1100"/>
                        <a:t>(30)</a:t>
                      </a:r>
                      <a:endParaRPr lang="zh-CN" altLang="en-US" sz="1100"/>
                    </a:p>
                  </a:txBody>
                  <a:tcPr/>
                </a:tc>
                <a:tc>
                  <a:txBody>
                    <a:bodyPr/>
                    <a:lstStyle/>
                    <a:p>
                      <a:pPr algn="ctr"/>
                      <a:r>
                        <a:rPr lang="en-US" altLang="zh-CN" sz="1100"/>
                        <a:t>0.011</a:t>
                      </a:r>
                      <a:endParaRPr lang="zh-CN" altLang="en-US" sz="1100"/>
                    </a:p>
                  </a:txBody>
                  <a:tcPr/>
                </a:tc>
                <a:tc>
                  <a:txBody>
                    <a:bodyPr/>
                    <a:lstStyle/>
                    <a:p>
                      <a:pPr algn="ctr"/>
                      <a:r>
                        <a:rPr lang="en-US" altLang="zh-CN" sz="1100"/>
                        <a:t>0.010</a:t>
                      </a:r>
                      <a:endParaRPr lang="zh-CN" altLang="en-US" sz="1100"/>
                    </a:p>
                  </a:txBody>
                  <a:tcPr/>
                </a:tc>
                <a:tc>
                  <a:txBody>
                    <a:bodyPr/>
                    <a:lstStyle/>
                    <a:p>
                      <a:pPr algn="ctr"/>
                      <a:r>
                        <a:rPr lang="en-US" altLang="zh-CN" sz="1100"/>
                        <a:t>—</a:t>
                      </a:r>
                      <a:endParaRPr lang="zh-CN" altLang="en-US" sz="1100"/>
                    </a:p>
                  </a:txBody>
                  <a:tcPr/>
                </a:tc>
                <a:tc>
                  <a:txBody>
                    <a:bodyPr/>
                    <a:lstStyle/>
                    <a:p>
                      <a:pPr algn="ctr"/>
                      <a:r>
                        <a:rPr lang="en-US" altLang="zh-CN" sz="1100" b="1"/>
                        <a:t>0.000</a:t>
                      </a:r>
                      <a:endParaRPr lang="zh-CN" altLang="en-US" sz="1100" b="1"/>
                    </a:p>
                  </a:txBody>
                  <a:tcPr/>
                </a:tc>
                <a:tc>
                  <a:txBody>
                    <a:bodyPr/>
                    <a:lstStyle/>
                    <a:p>
                      <a:pPr algn="ctr"/>
                      <a:r>
                        <a:rPr lang="en-US" altLang="zh-CN" sz="1100" b="1"/>
                        <a:t>0.000</a:t>
                      </a:r>
                      <a:endParaRPr lang="zh-CN" altLang="en-US" sz="1100" b="1"/>
                    </a:p>
                  </a:txBody>
                  <a:tcPr/>
                </a:tc>
                <a:tc>
                  <a:txBody>
                    <a:bodyPr/>
                    <a:lstStyle/>
                    <a:p>
                      <a:pPr algn="ctr"/>
                      <a:r>
                        <a:rPr lang="en-US" altLang="zh-CN" sz="1100"/>
                        <a:t>0.001</a:t>
                      </a:r>
                      <a:endParaRPr lang="zh-CN" altLang="en-US" sz="1100"/>
                    </a:p>
                  </a:txBody>
                  <a:tcPr/>
                </a:tc>
                <a:extLst>
                  <a:ext uri="{0D108BD9-81ED-4DB2-BD59-A6C34878D82A}">
                    <a16:rowId xmlns:a16="http://schemas.microsoft.com/office/drawing/2014/main" val="2867092163"/>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a:t>旋转</a:t>
                      </a:r>
                      <a:r>
                        <a:rPr lang="en-US" altLang="zh-CN" sz="1100"/>
                        <a:t>(45)</a:t>
                      </a:r>
                      <a:endParaRPr lang="zh-CN" altLang="en-US" sz="1100"/>
                    </a:p>
                  </a:txBody>
                  <a:tcPr/>
                </a:tc>
                <a:tc>
                  <a:txBody>
                    <a:bodyPr/>
                    <a:lstStyle/>
                    <a:p>
                      <a:pPr algn="ctr"/>
                      <a:r>
                        <a:rPr lang="en-US" altLang="zh-CN" sz="1100"/>
                        <a:t>0.011</a:t>
                      </a:r>
                      <a:endParaRPr lang="zh-CN" altLang="en-US" sz="1100"/>
                    </a:p>
                  </a:txBody>
                  <a:tcPr/>
                </a:tc>
                <a:tc>
                  <a:txBody>
                    <a:bodyPr/>
                    <a:lstStyle/>
                    <a:p>
                      <a:pPr algn="ctr"/>
                      <a:r>
                        <a:rPr lang="en-US" altLang="zh-CN" sz="1100"/>
                        <a:t>0.020</a:t>
                      </a:r>
                      <a:endParaRPr lang="zh-CN" altLang="en-US" sz="11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a:t>—</a:t>
                      </a:r>
                      <a:endParaRPr lang="zh-CN" altLang="en-US" sz="1100"/>
                    </a:p>
                  </a:txBody>
                  <a:tcPr/>
                </a:tc>
                <a:tc>
                  <a:txBody>
                    <a:bodyPr/>
                    <a:lstStyle/>
                    <a:p>
                      <a:pPr algn="ctr"/>
                      <a:r>
                        <a:rPr lang="en-US" altLang="zh-CN" sz="1100" b="1"/>
                        <a:t>0.000</a:t>
                      </a:r>
                      <a:endParaRPr lang="zh-CN" altLang="en-US" sz="1100" b="1"/>
                    </a:p>
                  </a:txBody>
                  <a:tcPr/>
                </a:tc>
                <a:tc>
                  <a:txBody>
                    <a:bodyPr/>
                    <a:lstStyle/>
                    <a:p>
                      <a:pPr algn="ctr"/>
                      <a:r>
                        <a:rPr lang="en-US" altLang="zh-CN" sz="1100" b="1"/>
                        <a:t>0.000</a:t>
                      </a:r>
                      <a:endParaRPr lang="zh-CN" altLang="en-US" sz="1100" b="1"/>
                    </a:p>
                  </a:txBody>
                  <a:tcPr/>
                </a:tc>
                <a:tc>
                  <a:txBody>
                    <a:bodyPr/>
                    <a:lstStyle/>
                    <a:p>
                      <a:pPr algn="ctr"/>
                      <a:r>
                        <a:rPr lang="en-US" altLang="zh-CN" sz="1100"/>
                        <a:t>0.001</a:t>
                      </a:r>
                      <a:endParaRPr lang="zh-CN" altLang="en-US" sz="1100"/>
                    </a:p>
                  </a:txBody>
                  <a:tcPr/>
                </a:tc>
                <a:extLst>
                  <a:ext uri="{0D108BD9-81ED-4DB2-BD59-A6C34878D82A}">
                    <a16:rowId xmlns:a16="http://schemas.microsoft.com/office/drawing/2014/main" val="1960775480"/>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a:t>缩放</a:t>
                      </a:r>
                      <a:r>
                        <a:rPr lang="en-US" altLang="zh-CN" sz="1100"/>
                        <a:t>(0.5)</a:t>
                      </a:r>
                      <a:endParaRPr lang="zh-CN" altLang="en-US" sz="1100"/>
                    </a:p>
                  </a:txBody>
                  <a:tcPr/>
                </a:tc>
                <a:tc>
                  <a:txBody>
                    <a:bodyPr/>
                    <a:lstStyle/>
                    <a:p>
                      <a:pPr algn="ctr"/>
                      <a:r>
                        <a:rPr lang="en-US" altLang="zh-CN" sz="1100"/>
                        <a:t>0.063</a:t>
                      </a:r>
                      <a:endParaRPr lang="zh-CN" altLang="en-US" sz="1100"/>
                    </a:p>
                  </a:txBody>
                  <a:tcPr/>
                </a:tc>
                <a:tc>
                  <a:txBody>
                    <a:bodyPr/>
                    <a:lstStyle/>
                    <a:p>
                      <a:pPr algn="ctr"/>
                      <a:r>
                        <a:rPr lang="en-US" altLang="zh-CN" sz="1100"/>
                        <a:t>0.001</a:t>
                      </a:r>
                      <a:endParaRPr lang="zh-CN" altLang="en-US" sz="1100"/>
                    </a:p>
                  </a:txBody>
                  <a:tcPr/>
                </a:tc>
                <a:tc>
                  <a:txBody>
                    <a:bodyPr/>
                    <a:lstStyle/>
                    <a:p>
                      <a:pPr algn="ctr"/>
                      <a:r>
                        <a:rPr lang="en-US" altLang="zh-CN" sz="1100"/>
                        <a:t>—</a:t>
                      </a:r>
                      <a:endParaRPr lang="zh-CN" altLang="en-US" sz="1100"/>
                    </a:p>
                  </a:txBody>
                  <a:tcPr/>
                </a:tc>
                <a:tc>
                  <a:txBody>
                    <a:bodyPr/>
                    <a:lstStyle/>
                    <a:p>
                      <a:pPr algn="ctr"/>
                      <a:r>
                        <a:rPr lang="en-US" altLang="zh-CN" sz="1100" b="1"/>
                        <a:t>0.000</a:t>
                      </a:r>
                      <a:endParaRPr lang="zh-CN" altLang="en-US" sz="1100" b="1"/>
                    </a:p>
                  </a:txBody>
                  <a:tcPr/>
                </a:tc>
                <a:tc>
                  <a:txBody>
                    <a:bodyPr/>
                    <a:lstStyle/>
                    <a:p>
                      <a:pPr algn="ctr"/>
                      <a:r>
                        <a:rPr lang="en-US" altLang="zh-CN" sz="1100" b="1"/>
                        <a:t>0.000</a:t>
                      </a:r>
                      <a:endParaRPr lang="zh-CN" altLang="en-US" sz="1100" b="1"/>
                    </a:p>
                  </a:txBody>
                  <a:tcPr/>
                </a:tc>
                <a:tc>
                  <a:txBody>
                    <a:bodyPr/>
                    <a:lstStyle/>
                    <a:p>
                      <a:pPr algn="ctr"/>
                      <a:r>
                        <a:rPr lang="en-US" altLang="zh-CN" sz="1100" b="1"/>
                        <a:t>0.000</a:t>
                      </a:r>
                      <a:endParaRPr lang="zh-CN" altLang="en-US" sz="1100" b="1"/>
                    </a:p>
                  </a:txBody>
                  <a:tcPr/>
                </a:tc>
                <a:extLst>
                  <a:ext uri="{0D108BD9-81ED-4DB2-BD59-A6C34878D82A}">
                    <a16:rowId xmlns:a16="http://schemas.microsoft.com/office/drawing/2014/main" val="2672788256"/>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a:t>缩放</a:t>
                      </a:r>
                      <a:r>
                        <a:rPr lang="en-US" altLang="zh-CN" sz="1100"/>
                        <a:t>(0.75)</a:t>
                      </a:r>
                      <a:endParaRPr lang="zh-CN" altLang="en-US" sz="1100"/>
                    </a:p>
                  </a:txBody>
                  <a:tcPr/>
                </a:tc>
                <a:tc>
                  <a:txBody>
                    <a:bodyPr/>
                    <a:lstStyle/>
                    <a:p>
                      <a:pPr algn="ctr"/>
                      <a:r>
                        <a:rPr lang="en-US" altLang="zh-CN" sz="1100"/>
                        <a:t>0.096</a:t>
                      </a:r>
                      <a:endParaRPr lang="zh-CN" altLang="en-US" sz="1100"/>
                    </a:p>
                  </a:txBody>
                  <a:tcPr/>
                </a:tc>
                <a:tc>
                  <a:txBody>
                    <a:bodyPr/>
                    <a:lstStyle/>
                    <a:p>
                      <a:pPr algn="ctr"/>
                      <a:r>
                        <a:rPr lang="en-US" altLang="zh-CN" sz="1100"/>
                        <a:t>0.010</a:t>
                      </a:r>
                      <a:endParaRPr lang="zh-CN" altLang="en-US" sz="1100"/>
                    </a:p>
                  </a:txBody>
                  <a:tcPr/>
                </a:tc>
                <a:tc>
                  <a:txBody>
                    <a:bodyPr/>
                    <a:lstStyle/>
                    <a:p>
                      <a:pPr algn="ctr"/>
                      <a:r>
                        <a:rPr lang="en-US" altLang="zh-CN" sz="1100"/>
                        <a:t>—</a:t>
                      </a:r>
                      <a:endParaRPr lang="zh-CN" altLang="en-US" sz="1100"/>
                    </a:p>
                  </a:txBody>
                  <a:tcPr/>
                </a:tc>
                <a:tc>
                  <a:txBody>
                    <a:bodyPr/>
                    <a:lstStyle/>
                    <a:p>
                      <a:pPr algn="ctr"/>
                      <a:r>
                        <a:rPr lang="en-US" altLang="zh-CN" sz="1100"/>
                        <a:t>0.006</a:t>
                      </a:r>
                      <a:endParaRPr lang="zh-CN" altLang="en-US" sz="1100"/>
                    </a:p>
                  </a:txBody>
                  <a:tcPr/>
                </a:tc>
                <a:tc>
                  <a:txBody>
                    <a:bodyPr/>
                    <a:lstStyle/>
                    <a:p>
                      <a:pPr algn="ctr"/>
                      <a:r>
                        <a:rPr lang="en-US" altLang="zh-CN" sz="1100"/>
                        <a:t>0.002</a:t>
                      </a:r>
                      <a:endParaRPr lang="zh-CN" altLang="en-US" sz="11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a:t>0.000</a:t>
                      </a:r>
                      <a:endParaRPr lang="zh-CN" altLang="en-US" sz="1100"/>
                    </a:p>
                  </a:txBody>
                  <a:tcPr/>
                </a:tc>
                <a:extLst>
                  <a:ext uri="{0D108BD9-81ED-4DB2-BD59-A6C34878D82A}">
                    <a16:rowId xmlns:a16="http://schemas.microsoft.com/office/drawing/2014/main" val="495720943"/>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a:t>缩放</a:t>
                      </a:r>
                      <a:r>
                        <a:rPr lang="en-US" altLang="zh-CN" sz="1100"/>
                        <a:t>(1.25)</a:t>
                      </a:r>
                      <a:endParaRPr lang="zh-CN" altLang="en-US" sz="1100"/>
                    </a:p>
                  </a:txBody>
                  <a:tcPr/>
                </a:tc>
                <a:tc>
                  <a:txBody>
                    <a:bodyPr/>
                    <a:lstStyle/>
                    <a:p>
                      <a:pPr algn="ctr"/>
                      <a:r>
                        <a:rPr lang="en-US" altLang="zh-CN" sz="1100"/>
                        <a:t>0.131</a:t>
                      </a:r>
                      <a:endParaRPr lang="zh-CN" altLang="en-US" sz="1100"/>
                    </a:p>
                  </a:txBody>
                  <a:tcPr/>
                </a:tc>
                <a:tc>
                  <a:txBody>
                    <a:bodyPr/>
                    <a:lstStyle/>
                    <a:p>
                      <a:pPr algn="ctr"/>
                      <a:r>
                        <a:rPr lang="en-US" altLang="zh-CN" sz="1100"/>
                        <a:t>0.010</a:t>
                      </a:r>
                      <a:endParaRPr lang="zh-CN" altLang="en-US" sz="1100"/>
                    </a:p>
                  </a:txBody>
                  <a:tcPr/>
                </a:tc>
                <a:tc>
                  <a:txBody>
                    <a:bodyPr/>
                    <a:lstStyle/>
                    <a:p>
                      <a:pPr algn="ctr"/>
                      <a:r>
                        <a:rPr lang="en-US" altLang="zh-CN" sz="1100"/>
                        <a:t>—</a:t>
                      </a:r>
                      <a:endParaRPr lang="zh-CN" altLang="en-US" sz="1100"/>
                    </a:p>
                  </a:txBody>
                  <a:tcPr/>
                </a:tc>
                <a:tc>
                  <a:txBody>
                    <a:bodyPr/>
                    <a:lstStyle/>
                    <a:p>
                      <a:pPr algn="ctr"/>
                      <a:r>
                        <a:rPr lang="en-US" altLang="zh-CN" sz="1100" b="1"/>
                        <a:t>0.000</a:t>
                      </a:r>
                      <a:endParaRPr lang="zh-CN" altLang="en-US" sz="1100" b="1"/>
                    </a:p>
                  </a:txBody>
                  <a:tcPr/>
                </a:tc>
                <a:tc>
                  <a:txBody>
                    <a:bodyPr/>
                    <a:lstStyle/>
                    <a:p>
                      <a:pPr algn="ctr"/>
                      <a:r>
                        <a:rPr lang="en-US" altLang="zh-CN" sz="1100" b="1"/>
                        <a:t>0.000</a:t>
                      </a:r>
                      <a:endParaRPr lang="zh-CN" altLang="en-US" sz="1100" b="1"/>
                    </a:p>
                  </a:txBody>
                  <a:tcPr/>
                </a:tc>
                <a:tc>
                  <a:txBody>
                    <a:bodyPr/>
                    <a:lstStyle/>
                    <a:p>
                      <a:pPr algn="ctr"/>
                      <a:r>
                        <a:rPr lang="en-US" altLang="zh-CN" sz="1100" b="1"/>
                        <a:t>0.000</a:t>
                      </a:r>
                      <a:endParaRPr lang="zh-CN" altLang="en-US" sz="1100" b="1"/>
                    </a:p>
                  </a:txBody>
                  <a:tcPr/>
                </a:tc>
                <a:extLst>
                  <a:ext uri="{0D108BD9-81ED-4DB2-BD59-A6C34878D82A}">
                    <a16:rowId xmlns:a16="http://schemas.microsoft.com/office/drawing/2014/main" val="1534126808"/>
                  </a:ext>
                </a:extLst>
              </a:tr>
              <a:tr h="251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a:t>缩放</a:t>
                      </a:r>
                      <a:r>
                        <a:rPr lang="en-US" altLang="zh-CN" sz="1100"/>
                        <a:t>(1.5)</a:t>
                      </a:r>
                      <a:endParaRPr lang="zh-CN" altLang="en-US" sz="1100"/>
                    </a:p>
                  </a:txBody>
                  <a:tcPr/>
                </a:tc>
                <a:tc>
                  <a:txBody>
                    <a:bodyPr/>
                    <a:lstStyle/>
                    <a:p>
                      <a:pPr algn="ctr"/>
                      <a:r>
                        <a:rPr lang="en-US" altLang="zh-CN" sz="1100"/>
                        <a:t>0.150</a:t>
                      </a:r>
                      <a:endParaRPr lang="zh-CN" altLang="en-US" sz="1100"/>
                    </a:p>
                  </a:txBody>
                  <a:tcPr/>
                </a:tc>
                <a:tc>
                  <a:txBody>
                    <a:bodyPr/>
                    <a:lstStyle/>
                    <a:p>
                      <a:pPr algn="ctr"/>
                      <a:r>
                        <a:rPr lang="en-US" altLang="zh-CN" sz="1100"/>
                        <a:t>0.015</a:t>
                      </a:r>
                      <a:endParaRPr lang="zh-CN" altLang="en-US" sz="11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a:t>—</a:t>
                      </a:r>
                      <a:endParaRPr lang="zh-CN" altLang="en-US" sz="1100"/>
                    </a:p>
                  </a:txBody>
                  <a:tcPr/>
                </a:tc>
                <a:tc>
                  <a:txBody>
                    <a:bodyPr/>
                    <a:lstStyle/>
                    <a:p>
                      <a:pPr algn="ctr"/>
                      <a:r>
                        <a:rPr lang="en-US" altLang="zh-CN" sz="1100"/>
                        <a:t>0.000</a:t>
                      </a:r>
                      <a:endParaRPr lang="zh-CN" altLang="en-US" sz="1100"/>
                    </a:p>
                  </a:txBody>
                  <a:tcPr/>
                </a:tc>
                <a:tc>
                  <a:txBody>
                    <a:bodyPr/>
                    <a:lstStyle/>
                    <a:p>
                      <a:pPr algn="ctr"/>
                      <a:r>
                        <a:rPr lang="en-US" altLang="zh-CN" sz="1100"/>
                        <a:t>0.030</a:t>
                      </a:r>
                      <a:endParaRPr lang="zh-CN" altLang="en-US" sz="1100"/>
                    </a:p>
                  </a:txBody>
                  <a:tcPr/>
                </a:tc>
                <a:tc>
                  <a:txBody>
                    <a:bodyPr/>
                    <a:lstStyle/>
                    <a:p>
                      <a:pPr algn="ctr"/>
                      <a:r>
                        <a:rPr lang="en-US" altLang="zh-CN" sz="1100" b="1"/>
                        <a:t>0.000</a:t>
                      </a:r>
                      <a:endParaRPr lang="zh-CN" altLang="en-US" sz="1100" b="1"/>
                    </a:p>
                  </a:txBody>
                  <a:tcPr/>
                </a:tc>
                <a:extLst>
                  <a:ext uri="{0D108BD9-81ED-4DB2-BD59-A6C34878D82A}">
                    <a16:rowId xmlns:a16="http://schemas.microsoft.com/office/drawing/2014/main" val="3683194676"/>
                  </a:ext>
                </a:extLst>
              </a:tr>
              <a:tr h="251906">
                <a:tc>
                  <a:txBody>
                    <a:bodyPr/>
                    <a:lstStyle/>
                    <a:p>
                      <a:pPr algn="ctr"/>
                      <a:r>
                        <a:rPr lang="zh-CN" altLang="en-US" sz="1100"/>
                        <a:t>缩放</a:t>
                      </a:r>
                      <a:r>
                        <a:rPr lang="en-US" altLang="zh-CN" sz="1100"/>
                        <a:t>(2)</a:t>
                      </a:r>
                      <a:endParaRPr lang="zh-CN" altLang="en-US" sz="1100"/>
                    </a:p>
                  </a:txBody>
                  <a:tcPr/>
                </a:tc>
                <a:tc>
                  <a:txBody>
                    <a:bodyPr/>
                    <a:lstStyle/>
                    <a:p>
                      <a:pPr algn="ctr"/>
                      <a:r>
                        <a:rPr lang="en-US" altLang="zh-CN" sz="1100"/>
                        <a:t>0.206</a:t>
                      </a:r>
                      <a:endParaRPr lang="zh-CN" altLang="en-US" sz="1100"/>
                    </a:p>
                  </a:txBody>
                  <a:tcPr/>
                </a:tc>
                <a:tc>
                  <a:txBody>
                    <a:bodyPr/>
                    <a:lstStyle/>
                    <a:p>
                      <a:pPr algn="ctr"/>
                      <a:r>
                        <a:rPr lang="en-US" altLang="zh-CN" sz="1100"/>
                        <a:t>0.025</a:t>
                      </a:r>
                      <a:endParaRPr lang="zh-CN" altLang="en-US" sz="1100"/>
                    </a:p>
                  </a:txBody>
                  <a:tcPr/>
                </a:tc>
                <a:tc>
                  <a:txBody>
                    <a:bodyPr/>
                    <a:lstStyle/>
                    <a:p>
                      <a:pPr algn="ctr"/>
                      <a:r>
                        <a:rPr lang="en-US" altLang="zh-CN" sz="1100"/>
                        <a:t>—</a:t>
                      </a:r>
                      <a:endParaRPr lang="zh-CN" altLang="en-US" sz="1100"/>
                    </a:p>
                  </a:txBody>
                  <a:tcPr/>
                </a:tc>
                <a:tc>
                  <a:txBody>
                    <a:bodyPr/>
                    <a:lstStyle/>
                    <a:p>
                      <a:pPr algn="ctr"/>
                      <a:r>
                        <a:rPr lang="en-US" altLang="zh-CN" sz="1100"/>
                        <a:t>0.020</a:t>
                      </a:r>
                      <a:endParaRPr lang="zh-CN" altLang="en-US" sz="1100"/>
                    </a:p>
                  </a:txBody>
                  <a:tcPr/>
                </a:tc>
                <a:tc>
                  <a:txBody>
                    <a:bodyPr/>
                    <a:lstStyle/>
                    <a:p>
                      <a:pPr algn="ctr"/>
                      <a:r>
                        <a:rPr lang="en-US" altLang="zh-CN" sz="1100"/>
                        <a:t>0.010</a:t>
                      </a:r>
                      <a:endParaRPr lang="zh-CN" altLang="en-US" sz="1100"/>
                    </a:p>
                  </a:txBody>
                  <a:tcPr/>
                </a:tc>
                <a:tc>
                  <a:txBody>
                    <a:bodyPr/>
                    <a:lstStyle/>
                    <a:p>
                      <a:pPr algn="ctr"/>
                      <a:r>
                        <a:rPr lang="en-US" altLang="zh-CN" sz="1100" b="1"/>
                        <a:t>0.000</a:t>
                      </a:r>
                      <a:endParaRPr lang="zh-CN" altLang="en-US" sz="1100" b="1"/>
                    </a:p>
                  </a:txBody>
                  <a:tcPr/>
                </a:tc>
                <a:extLst>
                  <a:ext uri="{0D108BD9-81ED-4DB2-BD59-A6C34878D82A}">
                    <a16:rowId xmlns:a16="http://schemas.microsoft.com/office/drawing/2014/main" val="858699248"/>
                  </a:ext>
                </a:extLst>
              </a:tr>
            </a:tbl>
          </a:graphicData>
        </a:graphic>
      </p:graphicFrame>
      <p:sp>
        <p:nvSpPr>
          <p:cNvPr id="7" name="文本框 6">
            <a:extLst>
              <a:ext uri="{FF2B5EF4-FFF2-40B4-BE49-F238E27FC236}">
                <a16:creationId xmlns:a16="http://schemas.microsoft.com/office/drawing/2014/main" id="{7E2BC00F-601D-082A-9B9B-B73427C709CD}"/>
              </a:ext>
            </a:extLst>
          </p:cNvPr>
          <p:cNvSpPr txBox="1"/>
          <p:nvPr/>
        </p:nvSpPr>
        <p:spPr>
          <a:xfrm>
            <a:off x="6688936" y="1692709"/>
            <a:ext cx="2614808" cy="377411"/>
          </a:xfrm>
          <a:prstGeom prst="rect">
            <a:avLst/>
          </a:prstGeom>
          <a:noFill/>
        </p:spPr>
        <p:txBody>
          <a:bodyPr wrap="square">
            <a:spAutoFit/>
          </a:bodyPr>
          <a:lstStyle/>
          <a:p>
            <a:pPr algn="ctr">
              <a:lnSpc>
                <a:spcPct val="150000"/>
              </a:lnSpc>
            </a:pPr>
            <a:r>
              <a:rPr lang="zh-CN" altLang="en-US" sz="1400" kern="100">
                <a:effectLst/>
                <a:latin typeface="+mn-ea"/>
                <a:cs typeface="宋体" panose="02010600030101010101" pitchFamily="2" charset="-122"/>
              </a:rPr>
              <a:t>表</a:t>
            </a:r>
            <a:r>
              <a:rPr lang="en-US" altLang="zh-CN" sz="1400" kern="100">
                <a:latin typeface="+mn-ea"/>
                <a:cs typeface="宋体" panose="02010600030101010101" pitchFamily="2" charset="-122"/>
              </a:rPr>
              <a:t>3-13 </a:t>
            </a:r>
            <a:r>
              <a:rPr lang="zh-CN" altLang="en-US" sz="1400" kern="100">
                <a:latin typeface="+mn-ea"/>
                <a:cs typeface="宋体" panose="02010600030101010101" pitchFamily="2" charset="-122"/>
              </a:rPr>
              <a:t>鲁棒性对比实验</a:t>
            </a:r>
            <a:endParaRPr lang="en-US" altLang="zh-CN" sz="1400" kern="100" dirty="0">
              <a:effectLst/>
              <a:latin typeface="+mn-ea"/>
              <a:cs typeface="宋体" panose="02010600030101010101" pitchFamily="2" charset="-122"/>
            </a:endParaRPr>
          </a:p>
        </p:txBody>
      </p:sp>
    </p:spTree>
    <p:extLst>
      <p:ext uri="{BB962C8B-B14F-4D97-AF65-F5344CB8AC3E}">
        <p14:creationId xmlns:p14="http://schemas.microsoft.com/office/powerpoint/2010/main" val="1869468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94282" y="2350366"/>
            <a:ext cx="1006866" cy="875434"/>
          </a:xfrm>
          <a:prstGeom prst="rect">
            <a:avLst/>
          </a:prstGeom>
          <a:noFill/>
          <a:ln w="117475">
            <a:noFill/>
          </a:ln>
        </p:spPr>
        <p:txBody>
          <a:bodyPr wrap="none" rtlCol="0">
            <a:prstTxWarp prst="textPlain">
              <a:avLst/>
            </a:prstTxWarp>
            <a:spAutoFit/>
          </a:bodyPr>
          <a:lstStyle/>
          <a:p>
            <a:r>
              <a:rPr lang="en-US" altLang="zh-CN" spc="100" dirty="0">
                <a:solidFill>
                  <a:srgbClr val="11B2AE"/>
                </a:solidFill>
                <a:latin typeface="Impact" panose="020B0806030902050204" pitchFamily="34" charset="0"/>
                <a:cs typeface="Arial" panose="020B0604020202020204" pitchFamily="34" charset="0"/>
              </a:rPr>
              <a:t>/04</a:t>
            </a:r>
            <a:endParaRPr lang="zh-CN" altLang="en-US" spc="100" dirty="0">
              <a:solidFill>
                <a:srgbClr val="11B2AE"/>
              </a:solidFill>
              <a:latin typeface="Impact" panose="020B0806030902050204" pitchFamily="34" charset="0"/>
              <a:cs typeface="Arial" panose="020B0604020202020204" pitchFamily="34" charset="0"/>
            </a:endParaRPr>
          </a:p>
        </p:txBody>
      </p:sp>
      <p:sp>
        <p:nvSpPr>
          <p:cNvPr id="8" name="任意多边形: 形状 62"/>
          <p:cNvSpPr/>
          <p:nvPr>
            <p:custDataLst>
              <p:tags r:id="rId1"/>
            </p:custDataLst>
          </p:nvPr>
        </p:nvSpPr>
        <p:spPr bwMode="auto">
          <a:xfrm flipH="1" flipV="1">
            <a:off x="7191940" y="0"/>
            <a:ext cx="5001648" cy="6866164"/>
          </a:xfrm>
          <a:custGeom>
            <a:avLst/>
            <a:gdLst>
              <a:gd name="connsiteX0" fmla="*/ 209400 w 5001648"/>
              <a:gd name="connsiteY0" fmla="*/ 6866164 h 6866164"/>
              <a:gd name="connsiteX1" fmla="*/ 0 w 5001648"/>
              <a:gd name="connsiteY1" fmla="*/ 6866164 h 6866164"/>
              <a:gd name="connsiteX2" fmla="*/ 0 w 5001648"/>
              <a:gd name="connsiteY2" fmla="*/ 0 h 6866164"/>
              <a:gd name="connsiteX3" fmla="*/ 5001648 w 5001648"/>
              <a:gd name="connsiteY3" fmla="*/ 0 h 6866164"/>
              <a:gd name="connsiteX4" fmla="*/ 264212 w 5001648"/>
              <a:gd name="connsiteY4" fmla="*/ 6835400 h 686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648" h="6866164">
                <a:moveTo>
                  <a:pt x="209400" y="6866164"/>
                </a:moveTo>
                <a:lnTo>
                  <a:pt x="0" y="6866164"/>
                </a:lnTo>
                <a:lnTo>
                  <a:pt x="0" y="0"/>
                </a:lnTo>
                <a:lnTo>
                  <a:pt x="5001648" y="0"/>
                </a:lnTo>
                <a:lnTo>
                  <a:pt x="264212" y="6835400"/>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grpSp>
        <p:nvGrpSpPr>
          <p:cNvPr id="39" name="组合 38"/>
          <p:cNvGrpSpPr/>
          <p:nvPr/>
        </p:nvGrpSpPr>
        <p:grpSpPr>
          <a:xfrm rot="9245091">
            <a:off x="8109430" y="1873484"/>
            <a:ext cx="4208973" cy="3385298"/>
            <a:chOff x="6579549" y="561975"/>
            <a:chExt cx="5435599" cy="4371879"/>
          </a:xfrm>
        </p:grpSpPr>
        <p:sp>
          <p:nvSpPr>
            <p:cNvPr id="40"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43" name="îsľïḑê"/>
          <p:cNvSpPr txBox="1"/>
          <p:nvPr/>
        </p:nvSpPr>
        <p:spPr bwMode="auto">
          <a:xfrm>
            <a:off x="2399520" y="379427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4400" b="1" kern="0" dirty="0">
                <a:solidFill>
                  <a:srgbClr val="1C50A2"/>
                </a:solidFill>
                <a:latin typeface="+mj-ea"/>
                <a:ea typeface="+mj-ea"/>
              </a:rPr>
              <a:t>总结与展望</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3010" y="217805"/>
            <a:ext cx="5153660" cy="48260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50000"/>
              </a:lnSpc>
            </a:pPr>
            <a:r>
              <a:rPr lang="zh-CN" altLang="en-US" b="1" dirty="0">
                <a:solidFill>
                  <a:srgbClr val="414455"/>
                </a:solidFill>
                <a:latin typeface="微软雅黑" panose="020B0503020204020204" charset="-122"/>
              </a:rPr>
              <a:t>总结与展望</a:t>
            </a: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圆角矩形 14"/>
          <p:cNvSpPr/>
          <p:nvPr/>
        </p:nvSpPr>
        <p:spPr>
          <a:xfrm>
            <a:off x="1461135" y="1953260"/>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111328" y="1066856"/>
            <a:ext cx="7767877" cy="499624"/>
          </a:xfrm>
          <a:prstGeom prst="rect">
            <a:avLst/>
          </a:prstGeom>
          <a:ln>
            <a:noFill/>
          </a:ln>
          <a:effectLst>
            <a:outerShdw blurRad="63500" sx="102000" sy="102000" algn="ctr" rotWithShape="0">
              <a:prstClr val="black">
                <a:alpha val="40000"/>
              </a:prstClr>
            </a:outerShdw>
          </a:effectLst>
        </p:spPr>
        <p:txBody>
          <a:bodyPr wrap="square">
            <a:spAutoFit/>
          </a:bodyPr>
          <a:lstStyle/>
          <a:p>
            <a:pPr>
              <a:lnSpc>
                <a:spcPct val="150000"/>
              </a:lnSpc>
            </a:pPr>
            <a:r>
              <a:rPr lang="en-US" altLang="zh-CN" sz="2000" b="1" kern="100" spc="100" dirty="0">
                <a:latin typeface="微软雅黑" panose="020B0503020204020204" charset="-122"/>
                <a:ea typeface="微软雅黑" panose="020B0503020204020204" charset="-122"/>
                <a:cs typeface="Times New Roman" panose="02020603050405020304" pitchFamily="18" charset="0"/>
              </a:rPr>
              <a:t> </a:t>
            </a:r>
            <a:r>
              <a:rPr lang="zh-CN" altLang="en-US" sz="2000" b="1" kern="100" spc="100" dirty="0">
                <a:latin typeface="微软雅黑" panose="020B0503020204020204" charset="-122"/>
                <a:ea typeface="微软雅黑" panose="020B0503020204020204" charset="-122"/>
                <a:cs typeface="Times New Roman" panose="02020603050405020304" pitchFamily="18" charset="0"/>
              </a:rPr>
              <a:t>（</a:t>
            </a:r>
            <a:r>
              <a:rPr lang="en-US" altLang="zh-CN" sz="2000" b="1" kern="100" spc="100" dirty="0">
                <a:latin typeface="微软雅黑" panose="020B0503020204020204" charset="-122"/>
                <a:ea typeface="微软雅黑" panose="020B0503020204020204" charset="-122"/>
                <a:cs typeface="Times New Roman" panose="02020603050405020304" pitchFamily="18" charset="0"/>
              </a:rPr>
              <a:t>1</a:t>
            </a:r>
            <a:r>
              <a:rPr lang="zh-CN" altLang="en-US" sz="2000" b="1" kern="100" spc="100" dirty="0">
                <a:latin typeface="微软雅黑" panose="020B0503020204020204" charset="-122"/>
                <a:ea typeface="微软雅黑" panose="020B0503020204020204" charset="-122"/>
                <a:cs typeface="Times New Roman" panose="02020603050405020304" pitchFamily="18" charset="0"/>
              </a:rPr>
              <a:t>）</a:t>
            </a:r>
            <a:r>
              <a:rPr lang="zh-CN" altLang="zh-CN" sz="2000" b="1" kern="100" spc="100" dirty="0">
                <a:latin typeface="微软雅黑" panose="020B0503020204020204" charset="-122"/>
                <a:ea typeface="微软雅黑" panose="020B0503020204020204" charset="-122"/>
                <a:cs typeface="Times New Roman" panose="02020603050405020304" pitchFamily="18" charset="0"/>
              </a:rPr>
              <a:t>提出基于多</a:t>
            </a:r>
            <a:r>
              <a:rPr lang="zh-CN" altLang="zh-CN" sz="2000" b="1" kern="100" spc="100">
                <a:latin typeface="微软雅黑" panose="020B0503020204020204" charset="-122"/>
                <a:ea typeface="微软雅黑" panose="020B0503020204020204" charset="-122"/>
                <a:cs typeface="Times New Roman" panose="02020603050405020304" pitchFamily="18" charset="0"/>
              </a:rPr>
              <a:t>尺度特征</a:t>
            </a:r>
            <a:r>
              <a:rPr lang="zh-CN" altLang="en-US" sz="2000" b="1" kern="100" spc="100">
                <a:latin typeface="微软雅黑" panose="020B0503020204020204" charset="-122"/>
                <a:ea typeface="微软雅黑" panose="020B0503020204020204" charset="-122"/>
                <a:cs typeface="Times New Roman" panose="02020603050405020304" pitchFamily="18" charset="0"/>
              </a:rPr>
              <a:t>融合</a:t>
            </a:r>
            <a:r>
              <a:rPr lang="zh-CN" altLang="zh-CN" sz="2000" b="1" kern="100" spc="100">
                <a:latin typeface="微软雅黑" panose="020B0503020204020204" charset="-122"/>
                <a:ea typeface="微软雅黑" panose="020B0503020204020204" charset="-122"/>
                <a:cs typeface="Times New Roman" panose="02020603050405020304" pitchFamily="18" charset="0"/>
              </a:rPr>
              <a:t>的</a:t>
            </a:r>
            <a:r>
              <a:rPr lang="en-US" altLang="zh-CN" sz="2000" b="1" kern="100" spc="100" dirty="0">
                <a:latin typeface="微软雅黑" panose="020B0503020204020204" charset="-122"/>
                <a:ea typeface="微软雅黑" panose="020B0503020204020204" charset="-122"/>
                <a:cs typeface="Times New Roman" panose="02020603050405020304" pitchFamily="18" charset="0"/>
              </a:rPr>
              <a:t>DWI</a:t>
            </a:r>
            <a:r>
              <a:rPr lang="zh-CN" altLang="zh-CN" sz="2000" b="1" kern="100" spc="100" dirty="0">
                <a:latin typeface="微软雅黑" panose="020B0503020204020204" charset="-122"/>
                <a:ea typeface="微软雅黑" panose="020B0503020204020204" charset="-122"/>
                <a:cs typeface="Times New Roman" panose="02020603050405020304" pitchFamily="18" charset="0"/>
              </a:rPr>
              <a:t>图像</a:t>
            </a:r>
            <a:r>
              <a:rPr lang="zh-CN" altLang="zh-CN" sz="2000" b="1" kern="100" spc="100">
                <a:latin typeface="微软雅黑" panose="020B0503020204020204" charset="-122"/>
                <a:ea typeface="微软雅黑" panose="020B0503020204020204" charset="-122"/>
                <a:cs typeface="Times New Roman" panose="02020603050405020304" pitchFamily="18" charset="0"/>
              </a:rPr>
              <a:t>鲁棒</a:t>
            </a:r>
            <a:r>
              <a:rPr lang="zh-CN" altLang="en-US" sz="2000" b="1" kern="100" spc="100">
                <a:latin typeface="微软雅黑" panose="020B0503020204020204" charset="-122"/>
                <a:ea typeface="微软雅黑" panose="020B0503020204020204" charset="-122"/>
                <a:cs typeface="Times New Roman" panose="02020603050405020304" pitchFamily="18" charset="0"/>
              </a:rPr>
              <a:t>零</a:t>
            </a:r>
            <a:r>
              <a:rPr lang="zh-CN" altLang="zh-CN" sz="2000" b="1" kern="100" spc="100">
                <a:latin typeface="微软雅黑" panose="020B0503020204020204" charset="-122"/>
                <a:ea typeface="微软雅黑" panose="020B0503020204020204" charset="-122"/>
                <a:cs typeface="Times New Roman" panose="02020603050405020304" pitchFamily="18" charset="0"/>
              </a:rPr>
              <a:t>水印算法。</a:t>
            </a:r>
            <a:endParaRPr lang="en-US" altLang="zh-CN" sz="2000" b="1" kern="100" spc="100" dirty="0">
              <a:latin typeface="微软雅黑" panose="020B0503020204020204" charset="-122"/>
              <a:ea typeface="微软雅黑" panose="020B0503020204020204" charset="-122"/>
              <a:cs typeface="Times New Roman" panose="02020603050405020304" pitchFamily="18" charset="0"/>
            </a:endParaRPr>
          </a:p>
        </p:txBody>
      </p:sp>
      <p:sp>
        <p:nvSpPr>
          <p:cNvPr id="7" name="矩形 6"/>
          <p:cNvSpPr/>
          <p:nvPr/>
        </p:nvSpPr>
        <p:spPr>
          <a:xfrm>
            <a:off x="1689735" y="1883410"/>
            <a:ext cx="9060180" cy="1156855"/>
          </a:xfrm>
          <a:prstGeom prst="rect">
            <a:avLst/>
          </a:prstGeom>
        </p:spPr>
        <p:txBody>
          <a:bodyPr wrap="square">
            <a:spAutoFit/>
          </a:bodyPr>
          <a:lstStyle/>
          <a:p>
            <a:pPr marL="571500" indent="-285750">
              <a:lnSpc>
                <a:spcPct val="150000"/>
              </a:lnSpc>
              <a:buFont typeface="Arial" panose="020B0604020202020204" pitchFamily="34" charset="0"/>
              <a:buChar char="•"/>
            </a:pPr>
            <a:r>
              <a:rPr lang="zh-CN" altLang="en-US" sz="1600" kern="100" spc="100">
                <a:latin typeface="微软雅黑" panose="020B0503020204020204" charset="-122"/>
                <a:ea typeface="微软雅黑" panose="020B0503020204020204" charset="-122"/>
                <a:cs typeface="Times New Roman" panose="02020603050405020304" pitchFamily="18" charset="0"/>
              </a:rPr>
              <a:t>提出了一个融合多尺度特征和注意力机制的无监督网络，能够有效提取鲁棒特征。</a:t>
            </a:r>
            <a:endParaRPr lang="en-US" altLang="zh-CN" sz="1600" kern="100" spc="100" dirty="0">
              <a:latin typeface="微软雅黑" panose="020B0503020204020204" charset="-122"/>
              <a:ea typeface="微软雅黑" panose="020B0503020204020204" charset="-122"/>
              <a:cs typeface="Times New Roman" panose="02020603050405020304" pitchFamily="18" charset="0"/>
            </a:endParaRPr>
          </a:p>
          <a:p>
            <a:pPr marL="571500" indent="-285750">
              <a:lnSpc>
                <a:spcPct val="150000"/>
              </a:lnSpc>
              <a:buFont typeface="Arial" panose="020B0604020202020204" pitchFamily="34" charset="0"/>
              <a:buChar char="•"/>
            </a:pPr>
            <a:r>
              <a:rPr lang="zh-CN" altLang="en-US" sz="1600" kern="100" spc="100">
                <a:latin typeface="微软雅黑" panose="020B0503020204020204" charset="-122"/>
                <a:ea typeface="微软雅黑" panose="020B0503020204020204" charset="-122"/>
                <a:cs typeface="Times New Roman" panose="02020603050405020304" pitchFamily="18" charset="0"/>
              </a:rPr>
              <a:t>提出三种先验知识的纹理特征，提高相似图像的鲁棒特征的可区分性</a:t>
            </a:r>
            <a:r>
              <a:rPr lang="zh-CN" altLang="zh-CN" sz="1600" kern="100" spc="100">
                <a:latin typeface="微软雅黑" panose="020B0503020204020204" charset="-122"/>
                <a:ea typeface="微软雅黑" panose="020B0503020204020204" charset="-122"/>
                <a:cs typeface="Times New Roman" panose="02020603050405020304" pitchFamily="18" charset="0"/>
              </a:rPr>
              <a:t>。</a:t>
            </a:r>
            <a:endParaRPr lang="en-US" altLang="zh-CN" sz="1600" kern="100" spc="100">
              <a:latin typeface="微软雅黑" panose="020B0503020204020204" charset="-122"/>
              <a:ea typeface="微软雅黑" panose="020B0503020204020204" charset="-122"/>
              <a:cs typeface="Times New Roman" panose="02020603050405020304" pitchFamily="18" charset="0"/>
            </a:endParaRPr>
          </a:p>
          <a:p>
            <a:pPr marL="571500" indent="-285750">
              <a:lnSpc>
                <a:spcPct val="150000"/>
              </a:lnSpc>
              <a:buFont typeface="Arial" panose="020B0604020202020204" pitchFamily="34" charset="0"/>
              <a:buChar char="•"/>
            </a:pPr>
            <a:r>
              <a:rPr lang="zh-CN" altLang="en-US" sz="1600" kern="100" spc="100">
                <a:latin typeface="微软雅黑" panose="020B0503020204020204" charset="-122"/>
                <a:ea typeface="微软雅黑" panose="020B0503020204020204" charset="-122"/>
                <a:cs typeface="Times New Roman" panose="02020603050405020304" pitchFamily="18" charset="0"/>
              </a:rPr>
              <a:t>使用无监督聚类进行关键切片的选择，并用</a:t>
            </a:r>
            <a:r>
              <a:rPr lang="en-US" altLang="zh-CN" sz="1600" kern="100" spc="100">
                <a:latin typeface="微软雅黑" panose="020B0503020204020204" charset="-122"/>
                <a:ea typeface="微软雅黑" panose="020B0503020204020204" charset="-122"/>
                <a:cs typeface="Times New Roman" panose="02020603050405020304" pitchFamily="18" charset="0"/>
              </a:rPr>
              <a:t>SVD</a:t>
            </a:r>
            <a:r>
              <a:rPr lang="zh-CN" altLang="en-US" sz="1600" kern="100" spc="100">
                <a:latin typeface="微软雅黑" panose="020B0503020204020204" charset="-122"/>
                <a:ea typeface="微软雅黑" panose="020B0503020204020204" charset="-122"/>
                <a:cs typeface="Times New Roman" panose="02020603050405020304" pitchFamily="18" charset="0"/>
              </a:rPr>
              <a:t>分的特征值构造零水印，减少水印容量。</a:t>
            </a:r>
            <a:endParaRPr lang="zh-CN" altLang="zh-CN" sz="1600" kern="100" spc="100" dirty="0">
              <a:latin typeface="微软雅黑" panose="020B0503020204020204" charset="-122"/>
              <a:ea typeface="微软雅黑" panose="020B0503020204020204" charset="-122"/>
              <a:cs typeface="Times New Roman" panose="02020603050405020304" pitchFamily="18" charset="0"/>
            </a:endParaRPr>
          </a:p>
        </p:txBody>
      </p:sp>
      <p:sp>
        <p:nvSpPr>
          <p:cNvPr id="8" name="矩形 7"/>
          <p:cNvSpPr/>
          <p:nvPr/>
        </p:nvSpPr>
        <p:spPr>
          <a:xfrm>
            <a:off x="1922780" y="5446395"/>
            <a:ext cx="8930005" cy="787523"/>
          </a:xfrm>
          <a:prstGeom prst="rect">
            <a:avLst/>
          </a:prstGeom>
        </p:spPr>
        <p:txBody>
          <a:bodyPr wrap="square">
            <a:spAutoFit/>
          </a:bodyPr>
          <a:lstStyle/>
          <a:p>
            <a:pPr marL="355600" indent="-285750">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rPr>
              <a:t>神经网络无法有效从单一领域充分学习特征，因此</a:t>
            </a:r>
            <a:r>
              <a:rPr lang="zh-CN" altLang="en-US" sz="1600">
                <a:latin typeface="微软雅黑" panose="020B0503020204020204" charset="-122"/>
                <a:ea typeface="微软雅黑" panose="020B0503020204020204" charset="-122"/>
              </a:rPr>
              <a:t>可加入频域知识作为额外信息提高鲁棒性</a:t>
            </a:r>
            <a:endParaRPr lang="en-US" altLang="zh-CN" sz="1600">
              <a:latin typeface="微软雅黑" panose="020B0503020204020204" charset="-122"/>
              <a:ea typeface="微软雅黑" panose="020B0503020204020204" charset="-122"/>
            </a:endParaRPr>
          </a:p>
          <a:p>
            <a:pPr marL="355600" indent="-285750">
              <a:lnSpc>
                <a:spcPct val="150000"/>
              </a:lnSpc>
              <a:buFont typeface="Arial" panose="020B0604020202020204" pitchFamily="34" charset="0"/>
              <a:buChar char="•"/>
            </a:pPr>
            <a:r>
              <a:rPr lang="zh-CN" altLang="en-US" sz="1600">
                <a:latin typeface="微软雅黑" panose="020B0503020204020204" charset="-122"/>
                <a:ea typeface="微软雅黑" panose="020B0503020204020204" charset="-122"/>
              </a:rPr>
              <a:t>神经网络</a:t>
            </a:r>
            <a:r>
              <a:rPr lang="zh-CN" altLang="en-US" sz="1600" dirty="0">
                <a:latin typeface="微软雅黑" panose="020B0503020204020204" charset="-122"/>
                <a:ea typeface="微软雅黑" panose="020B0503020204020204" charset="-122"/>
              </a:rPr>
              <a:t>不能未知类型的攻击，因此可尝试使用对抗训练的方式提高神经网络鲁棒性。</a:t>
            </a:r>
          </a:p>
        </p:txBody>
      </p:sp>
      <p:sp>
        <p:nvSpPr>
          <p:cNvPr id="9" name="矩形 8"/>
          <p:cNvSpPr/>
          <p:nvPr/>
        </p:nvSpPr>
        <p:spPr>
          <a:xfrm>
            <a:off x="1689735" y="3479165"/>
            <a:ext cx="9122410" cy="1526187"/>
          </a:xfrm>
          <a:prstGeom prst="rect">
            <a:avLst/>
          </a:prstGeom>
        </p:spPr>
        <p:txBody>
          <a:bodyPr wrap="square">
            <a:spAutoFit/>
          </a:bodyPr>
          <a:lstStyle/>
          <a:p>
            <a:pPr marL="571500" indent="-285750">
              <a:lnSpc>
                <a:spcPct val="150000"/>
              </a:lnSpc>
              <a:buFont typeface="Arial" panose="020B0604020202020204" pitchFamily="34" charset="0"/>
              <a:buChar char="•"/>
            </a:pPr>
            <a:r>
              <a:rPr lang="zh-CN" altLang="en-US" sz="1600" kern="100" spc="100">
                <a:latin typeface="微软雅黑" panose="020B0503020204020204" charset="-122"/>
                <a:ea typeface="微软雅黑" panose="020B0503020204020204" charset="-122"/>
              </a:rPr>
              <a:t>针对各种有意或者无意的攻击，如噪声、滤波、</a:t>
            </a:r>
            <a:r>
              <a:rPr lang="en-US" altLang="zh-CN" sz="1600" kern="100" spc="100">
                <a:latin typeface="微软雅黑" panose="020B0503020204020204" charset="-122"/>
                <a:ea typeface="微软雅黑" panose="020B0503020204020204" charset="-122"/>
              </a:rPr>
              <a:t>JPEG</a:t>
            </a:r>
            <a:r>
              <a:rPr lang="zh-CN" altLang="en-US" sz="1600" kern="100" spc="100">
                <a:latin typeface="微软雅黑" panose="020B0503020204020204" charset="-122"/>
                <a:ea typeface="微软雅黑" panose="020B0503020204020204" charset="-122"/>
              </a:rPr>
              <a:t>压缩和几何攻击。水印的提取准确率在</a:t>
            </a:r>
            <a:r>
              <a:rPr lang="en-US" altLang="zh-CN" sz="1600" kern="100" spc="100">
                <a:latin typeface="微软雅黑" panose="020B0503020204020204" charset="-122"/>
                <a:ea typeface="微软雅黑" panose="020B0503020204020204" charset="-122"/>
              </a:rPr>
              <a:t>97%</a:t>
            </a:r>
            <a:r>
              <a:rPr lang="zh-CN" altLang="en-US" sz="1600" kern="100" spc="100">
                <a:latin typeface="微软雅黑" panose="020B0503020204020204" charset="-122"/>
                <a:ea typeface="微软雅黑" panose="020B0503020204020204" charset="-122"/>
              </a:rPr>
              <a:t>以上。</a:t>
            </a:r>
          </a:p>
          <a:p>
            <a:pPr marL="571500" indent="-285750">
              <a:lnSpc>
                <a:spcPct val="150000"/>
              </a:lnSpc>
              <a:buFont typeface="Arial" panose="020B0604020202020204" pitchFamily="34" charset="0"/>
              <a:buChar char="•"/>
            </a:pPr>
            <a:r>
              <a:rPr lang="zh-CN" altLang="en-US" sz="1600" kern="100" spc="100">
                <a:latin typeface="微软雅黑" panose="020B0503020204020204" charset="-122"/>
                <a:ea typeface="微软雅黑" panose="020B0503020204020204" charset="-122"/>
              </a:rPr>
              <a:t>相似医学图像的零水印的可区分性足够识别，能够有效保护四维</a:t>
            </a:r>
            <a:r>
              <a:rPr lang="en-US" altLang="zh-CN" sz="1600" kern="100" spc="100">
                <a:latin typeface="微软雅黑" panose="020B0503020204020204" charset="-122"/>
                <a:ea typeface="微软雅黑" panose="020B0503020204020204" charset="-122"/>
              </a:rPr>
              <a:t>DWI</a:t>
            </a:r>
            <a:r>
              <a:rPr lang="zh-CN" altLang="en-US" sz="1600" kern="100" spc="100">
                <a:latin typeface="微软雅黑" panose="020B0503020204020204" charset="-122"/>
                <a:ea typeface="微软雅黑" panose="020B0503020204020204" charset="-122"/>
              </a:rPr>
              <a:t>图像，与其它算法相比水印存储容量不高。</a:t>
            </a:r>
            <a:endParaRPr lang="zh-CN" altLang="en-US" sz="1600" kern="100" spc="100" dirty="0">
              <a:latin typeface="微软雅黑" panose="020B0503020204020204" charset="-122"/>
              <a:ea typeface="微软雅黑" panose="020B0503020204020204" charset="-122"/>
            </a:endParaRPr>
          </a:p>
        </p:txBody>
      </p:sp>
      <p:sp>
        <p:nvSpPr>
          <p:cNvPr id="12" name="文本框 11"/>
          <p:cNvSpPr txBox="1"/>
          <p:nvPr/>
        </p:nvSpPr>
        <p:spPr>
          <a:xfrm>
            <a:off x="1463040" y="2036445"/>
            <a:ext cx="459740" cy="878205"/>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创新点</a:t>
            </a:r>
          </a:p>
        </p:txBody>
      </p:sp>
      <p:sp>
        <p:nvSpPr>
          <p:cNvPr id="4" name="圆角矩形 3"/>
          <p:cNvSpPr/>
          <p:nvPr/>
        </p:nvSpPr>
        <p:spPr>
          <a:xfrm>
            <a:off x="1463040" y="3604260"/>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63040" y="3825875"/>
            <a:ext cx="459740" cy="635000"/>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结论</a:t>
            </a:r>
          </a:p>
        </p:txBody>
      </p:sp>
      <p:sp>
        <p:nvSpPr>
          <p:cNvPr id="10" name="圆角矩形 9"/>
          <p:cNvSpPr/>
          <p:nvPr/>
        </p:nvSpPr>
        <p:spPr>
          <a:xfrm>
            <a:off x="1463040" y="5339080"/>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63040" y="5478145"/>
            <a:ext cx="459740" cy="767080"/>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展望</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3010" y="217805"/>
            <a:ext cx="5153660" cy="48260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50000"/>
              </a:lnSpc>
            </a:pPr>
            <a:r>
              <a:rPr lang="zh-CN" altLang="en-US" b="1" dirty="0">
                <a:solidFill>
                  <a:srgbClr val="414455"/>
                </a:solidFill>
                <a:latin typeface="微软雅黑" panose="020B0503020204020204" charset="-122"/>
              </a:rPr>
              <a:t>总结与展望</a:t>
            </a: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圆角矩形 14"/>
          <p:cNvSpPr/>
          <p:nvPr/>
        </p:nvSpPr>
        <p:spPr>
          <a:xfrm>
            <a:off x="1461135" y="2044065"/>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111328" y="1091621"/>
            <a:ext cx="7767877" cy="499624"/>
          </a:xfrm>
          <a:prstGeom prst="rect">
            <a:avLst/>
          </a:prstGeom>
          <a:ln>
            <a:noFill/>
          </a:ln>
          <a:effectLst>
            <a:outerShdw blurRad="63500" sx="102000" sy="102000" algn="ctr" rotWithShape="0">
              <a:prstClr val="black">
                <a:alpha val="40000"/>
              </a:prstClr>
            </a:outerShdw>
          </a:effectLst>
        </p:spPr>
        <p:txBody>
          <a:bodyPr wrap="square">
            <a:spAutoFit/>
          </a:bodyPr>
          <a:lstStyle/>
          <a:p>
            <a:pPr>
              <a:lnSpc>
                <a:spcPct val="150000"/>
              </a:lnSpc>
            </a:pPr>
            <a:r>
              <a:rPr lang="en-US" altLang="zh-CN" sz="2000" b="1" kern="100" spc="100" dirty="0">
                <a:latin typeface="微软雅黑" panose="020B0503020204020204" charset="-122"/>
                <a:ea typeface="微软雅黑" panose="020B0503020204020204" charset="-122"/>
                <a:cs typeface="Times New Roman" panose="02020603050405020304" pitchFamily="18" charset="0"/>
                <a:sym typeface="+mn-ea"/>
              </a:rPr>
              <a:t> </a:t>
            </a:r>
            <a:r>
              <a:rPr lang="zh-CN" altLang="en-US" sz="2000" b="1" kern="100" spc="100" dirty="0">
                <a:latin typeface="微软雅黑" panose="020B0503020204020204" charset="-122"/>
                <a:ea typeface="微软雅黑" panose="020B0503020204020204" charset="-122"/>
                <a:cs typeface="Times New Roman" panose="02020603050405020304" pitchFamily="18" charset="0"/>
                <a:sym typeface="+mn-ea"/>
              </a:rPr>
              <a:t>（</a:t>
            </a:r>
            <a:r>
              <a:rPr lang="en-US" altLang="zh-CN" sz="2000" b="1" kern="100" spc="100">
                <a:latin typeface="微软雅黑" panose="020B0503020204020204" charset="-122"/>
                <a:ea typeface="微软雅黑" panose="020B0503020204020204" charset="-122"/>
                <a:cs typeface="Times New Roman" panose="02020603050405020304" pitchFamily="18" charset="0"/>
                <a:sym typeface="+mn-ea"/>
              </a:rPr>
              <a:t>2</a:t>
            </a:r>
            <a:r>
              <a:rPr lang="zh-CN" altLang="en-US" sz="2000" b="1" kern="100" spc="100">
                <a:latin typeface="微软雅黑" panose="020B0503020204020204" charset="-122"/>
                <a:ea typeface="微软雅黑" panose="020B0503020204020204" charset="-122"/>
                <a:cs typeface="Times New Roman" panose="02020603050405020304" pitchFamily="18" charset="0"/>
                <a:sym typeface="+mn-ea"/>
              </a:rPr>
              <a:t>）</a:t>
            </a:r>
            <a:r>
              <a:rPr lang="zh-CN" altLang="zh-CN" sz="2000" b="1" kern="100" spc="100">
                <a:latin typeface="微软雅黑" panose="020B0503020204020204" charset="-122"/>
                <a:ea typeface="微软雅黑" panose="020B0503020204020204" charset="-122"/>
                <a:cs typeface="Times New Roman" panose="02020603050405020304" pitchFamily="18" charset="0"/>
                <a:sym typeface="+mn-ea"/>
              </a:rPr>
              <a:t>提出</a:t>
            </a:r>
            <a:r>
              <a:rPr lang="zh-CN" altLang="en-US" sz="2000" b="1" kern="100" spc="100">
                <a:latin typeface="微软雅黑" panose="020B0503020204020204" charset="-122"/>
                <a:ea typeface="微软雅黑" panose="020B0503020204020204" charset="-122"/>
                <a:cs typeface="Times New Roman" panose="02020603050405020304" pitchFamily="18" charset="0"/>
                <a:sym typeface="+mn-ea"/>
              </a:rPr>
              <a:t>基于深度学习的两阶段</a:t>
            </a:r>
            <a:r>
              <a:rPr lang="en-US" altLang="zh-CN" sz="2000" b="1" kern="100" spc="100">
                <a:latin typeface="微软雅黑" panose="020B0503020204020204" charset="-122"/>
                <a:ea typeface="微软雅黑" panose="020B0503020204020204" charset="-122"/>
                <a:cs typeface="Times New Roman" panose="02020603050405020304" pitchFamily="18" charset="0"/>
                <a:sym typeface="+mn-ea"/>
              </a:rPr>
              <a:t>DWI</a:t>
            </a:r>
            <a:r>
              <a:rPr lang="zh-CN" altLang="en-US" sz="2000" b="1" kern="100" spc="100">
                <a:latin typeface="微软雅黑" panose="020B0503020204020204" charset="-122"/>
                <a:ea typeface="微软雅黑" panose="020B0503020204020204" charset="-122"/>
                <a:cs typeface="Times New Roman" panose="02020603050405020304" pitchFamily="18" charset="0"/>
                <a:sym typeface="+mn-ea"/>
              </a:rPr>
              <a:t>图像鲁棒可逆水印算法</a:t>
            </a:r>
            <a:r>
              <a:rPr lang="zh-CN" altLang="zh-CN" sz="2000" b="1" kern="100" spc="100">
                <a:latin typeface="微软雅黑" panose="020B0503020204020204" charset="-122"/>
                <a:ea typeface="微软雅黑" panose="020B0503020204020204" charset="-122"/>
                <a:cs typeface="Times New Roman" panose="02020603050405020304" pitchFamily="18" charset="0"/>
                <a:sym typeface="+mn-ea"/>
              </a:rPr>
              <a:t>。</a:t>
            </a:r>
            <a:endParaRPr lang="en-US" altLang="zh-CN" sz="2000" b="1" kern="100" spc="100" dirty="0">
              <a:latin typeface="微软雅黑" panose="020B0503020204020204" charset="-122"/>
              <a:ea typeface="微软雅黑" panose="020B0503020204020204" charset="-122"/>
              <a:cs typeface="Times New Roman" panose="02020603050405020304" pitchFamily="18" charset="0"/>
            </a:endParaRPr>
          </a:p>
        </p:txBody>
      </p:sp>
      <p:sp>
        <p:nvSpPr>
          <p:cNvPr id="7" name="矩形 6"/>
          <p:cNvSpPr/>
          <p:nvPr/>
        </p:nvSpPr>
        <p:spPr>
          <a:xfrm>
            <a:off x="1689735" y="1974215"/>
            <a:ext cx="9060180" cy="1526187"/>
          </a:xfrm>
          <a:prstGeom prst="rect">
            <a:avLst/>
          </a:prstGeom>
        </p:spPr>
        <p:txBody>
          <a:bodyPr wrap="square">
            <a:spAutoFit/>
          </a:bodyPr>
          <a:lstStyle/>
          <a:p>
            <a:pPr marL="571500" indent="-285750">
              <a:lnSpc>
                <a:spcPct val="150000"/>
              </a:lnSpc>
              <a:buFont typeface="Arial" panose="020B0604020202020204" pitchFamily="34" charset="0"/>
              <a:buChar char="•"/>
            </a:pPr>
            <a:r>
              <a:rPr lang="zh-CN" altLang="en-US" sz="1600" kern="100" spc="100">
                <a:latin typeface="微软雅黑" panose="020B0503020204020204" charset="-122"/>
                <a:ea typeface="微软雅黑" panose="020B0503020204020204" charset="-122"/>
                <a:cs typeface="Times New Roman" panose="02020603050405020304" pitchFamily="18" charset="0"/>
                <a:sym typeface="+mn-ea"/>
              </a:rPr>
              <a:t>提出基于两阶段的鲁棒可逆</a:t>
            </a:r>
            <a:r>
              <a:rPr lang="en-US" altLang="zh-CN" sz="1600" kern="100" spc="100">
                <a:latin typeface="微软雅黑" panose="020B0503020204020204" charset="-122"/>
                <a:ea typeface="微软雅黑" panose="020B0503020204020204" charset="-122"/>
                <a:cs typeface="Times New Roman" panose="02020603050405020304" pitchFamily="18" charset="0"/>
                <a:sym typeface="+mn-ea"/>
              </a:rPr>
              <a:t>DWI</a:t>
            </a:r>
            <a:r>
              <a:rPr lang="zh-CN" altLang="en-US" sz="1600" kern="100" spc="100">
                <a:latin typeface="微软雅黑" panose="020B0503020204020204" charset="-122"/>
                <a:ea typeface="微软雅黑" panose="020B0503020204020204" charset="-122"/>
                <a:cs typeface="Times New Roman" panose="02020603050405020304" pitchFamily="18" charset="0"/>
                <a:sym typeface="+mn-ea"/>
              </a:rPr>
              <a:t>水印框架，为不同频段设计了独立的分支网络，有效减少频段间的冲突，提高图像重构质量和水印鲁棒性。</a:t>
            </a:r>
            <a:endParaRPr lang="en-US" altLang="zh-CN" sz="1600" kern="100" spc="100" dirty="0">
              <a:latin typeface="微软雅黑" panose="020B0503020204020204" charset="-122"/>
              <a:ea typeface="微软雅黑" panose="020B0503020204020204" charset="-122"/>
              <a:cs typeface="Times New Roman" panose="02020603050405020304" pitchFamily="18" charset="0"/>
            </a:endParaRPr>
          </a:p>
          <a:p>
            <a:pPr marL="571500" indent="-285750">
              <a:lnSpc>
                <a:spcPct val="150000"/>
              </a:lnSpc>
              <a:buFont typeface="Arial" panose="020B0604020202020204" pitchFamily="34" charset="0"/>
              <a:buChar char="•"/>
            </a:pPr>
            <a:r>
              <a:rPr lang="zh-CN" altLang="en-US" sz="1600" kern="100" spc="100">
                <a:latin typeface="微软雅黑" panose="020B0503020204020204" charset="-122"/>
                <a:ea typeface="微软雅黑" panose="020B0503020204020204" charset="-122"/>
                <a:cs typeface="Times New Roman" panose="02020603050405020304" pitchFamily="18" charset="0"/>
                <a:sym typeface="+mn-ea"/>
              </a:rPr>
              <a:t>在水印嵌入网络，提出一个频率增强的注意力模块，能够有效融合融合多频特征，提高图像重构质量。</a:t>
            </a:r>
            <a:endParaRPr lang="zh-CN" altLang="zh-CN" sz="1600" kern="100" spc="100" dirty="0">
              <a:latin typeface="微软雅黑" panose="020B0503020204020204" charset="-122"/>
              <a:ea typeface="微软雅黑" panose="020B0503020204020204" charset="-122"/>
              <a:cs typeface="Times New Roman" panose="02020603050405020304" pitchFamily="18" charset="0"/>
            </a:endParaRPr>
          </a:p>
        </p:txBody>
      </p:sp>
      <p:sp>
        <p:nvSpPr>
          <p:cNvPr id="8" name="矩形 7"/>
          <p:cNvSpPr/>
          <p:nvPr/>
        </p:nvSpPr>
        <p:spPr>
          <a:xfrm>
            <a:off x="1922780" y="5289550"/>
            <a:ext cx="8930005" cy="787523"/>
          </a:xfrm>
          <a:prstGeom prst="rect">
            <a:avLst/>
          </a:prstGeom>
        </p:spPr>
        <p:txBody>
          <a:bodyPr wrap="square">
            <a:spAutoFit/>
          </a:bodyPr>
          <a:lstStyle/>
          <a:p>
            <a:pPr marL="285750" indent="-215900">
              <a:lnSpc>
                <a:spcPct val="150000"/>
              </a:lnSpc>
              <a:buFont typeface="Arial" panose="020B0604020202020204" pitchFamily="34" charset="0"/>
              <a:buChar char="•"/>
            </a:pPr>
            <a:r>
              <a:rPr lang="zh-CN" altLang="zh-CN" sz="1600" kern="100" spc="100">
                <a:latin typeface="微软雅黑" panose="020B0503020204020204" charset="-122"/>
                <a:ea typeface="微软雅黑" panose="020B0503020204020204" charset="-122"/>
              </a:rPr>
              <a:t>使用随机水印，这种水印可以在不同的图像上生成不同的水印，从而使攻击者难以猜测和破解水印，可以大大提高水印的安全性和鲁棒性。</a:t>
            </a:r>
          </a:p>
        </p:txBody>
      </p:sp>
      <p:sp>
        <p:nvSpPr>
          <p:cNvPr id="9" name="矩形 8"/>
          <p:cNvSpPr/>
          <p:nvPr/>
        </p:nvSpPr>
        <p:spPr>
          <a:xfrm>
            <a:off x="1689735" y="3585855"/>
            <a:ext cx="9122410" cy="1156855"/>
          </a:xfrm>
          <a:prstGeom prst="rect">
            <a:avLst/>
          </a:prstGeom>
        </p:spPr>
        <p:txBody>
          <a:bodyPr wrap="square">
            <a:spAutoFit/>
          </a:bodyPr>
          <a:lstStyle/>
          <a:p>
            <a:pPr marL="571500" indent="-285750">
              <a:lnSpc>
                <a:spcPct val="150000"/>
              </a:lnSpc>
              <a:buFont typeface="Arial" panose="020B0604020202020204" pitchFamily="34" charset="0"/>
              <a:buChar char="•"/>
            </a:pPr>
            <a:r>
              <a:rPr lang="zh-CN" sz="1600" kern="100" spc="100" dirty="0">
                <a:latin typeface="微软雅黑" panose="020B0503020204020204" charset="-122"/>
                <a:ea typeface="微软雅黑" panose="020B0503020204020204" charset="-122"/>
                <a:sym typeface="+mn-ea"/>
              </a:rPr>
              <a:t>图像可视质量有进一步提高，平均PSNR与平均SSIM分别</a:t>
            </a:r>
            <a:r>
              <a:rPr lang="zh-CN" sz="1600" kern="100" spc="100">
                <a:latin typeface="微软雅黑" panose="020B0503020204020204" charset="-122"/>
                <a:ea typeface="微软雅黑" panose="020B0503020204020204" charset="-122"/>
                <a:sym typeface="+mn-ea"/>
              </a:rPr>
              <a:t>高达</a:t>
            </a:r>
            <a:r>
              <a:rPr lang="en-US" altLang="zh-CN" sz="1600" kern="100" spc="100">
                <a:latin typeface="微软雅黑" panose="020B0503020204020204" charset="-122"/>
                <a:ea typeface="微软雅黑" panose="020B0503020204020204" charset="-122"/>
                <a:sym typeface="+mn-ea"/>
              </a:rPr>
              <a:t>60</a:t>
            </a:r>
            <a:r>
              <a:rPr lang="zh-CN" sz="1600" kern="100" spc="100">
                <a:latin typeface="微软雅黑" panose="020B0503020204020204" charset="-122"/>
                <a:ea typeface="微软雅黑" panose="020B0503020204020204" charset="-122"/>
                <a:sym typeface="+mn-ea"/>
              </a:rPr>
              <a:t>.</a:t>
            </a:r>
            <a:r>
              <a:rPr lang="en-US" altLang="zh-CN" sz="1600" kern="100" spc="100">
                <a:latin typeface="微软雅黑" panose="020B0503020204020204" charset="-122"/>
                <a:ea typeface="微软雅黑" panose="020B0503020204020204" charset="-122"/>
                <a:sym typeface="+mn-ea"/>
              </a:rPr>
              <a:t>18</a:t>
            </a:r>
            <a:r>
              <a:rPr lang="zh-CN" sz="1600" kern="100" spc="100">
                <a:latin typeface="微软雅黑" panose="020B0503020204020204" charset="-122"/>
                <a:ea typeface="微软雅黑" panose="020B0503020204020204" charset="-122"/>
                <a:sym typeface="+mn-ea"/>
              </a:rPr>
              <a:t>dB</a:t>
            </a:r>
            <a:r>
              <a:rPr lang="zh-CN" sz="1600" kern="100" spc="100" dirty="0">
                <a:latin typeface="微软雅黑" panose="020B0503020204020204" charset="-122"/>
                <a:ea typeface="微软雅黑" panose="020B0503020204020204" charset="-122"/>
                <a:sym typeface="+mn-ea"/>
              </a:rPr>
              <a:t>与0</a:t>
            </a:r>
            <a:r>
              <a:rPr lang="zh-CN" sz="1600" kern="100" spc="100">
                <a:latin typeface="微软雅黑" panose="020B0503020204020204" charset="-122"/>
                <a:ea typeface="微软雅黑" panose="020B0503020204020204" charset="-122"/>
                <a:sym typeface="+mn-ea"/>
              </a:rPr>
              <a:t>.99</a:t>
            </a:r>
            <a:r>
              <a:rPr lang="en-US" altLang="zh-CN" sz="1600" kern="100" spc="100">
                <a:latin typeface="微软雅黑" panose="020B0503020204020204" charset="-122"/>
                <a:ea typeface="微软雅黑" panose="020B0503020204020204" charset="-122"/>
                <a:sym typeface="+mn-ea"/>
              </a:rPr>
              <a:t>2</a:t>
            </a:r>
            <a:r>
              <a:rPr lang="zh-CN" sz="1600" kern="100" spc="100">
                <a:latin typeface="微软雅黑" panose="020B0503020204020204" charset="-122"/>
                <a:ea typeface="微软雅黑" panose="020B0503020204020204" charset="-122"/>
                <a:sym typeface="+mn-ea"/>
              </a:rPr>
              <a:t>。</a:t>
            </a:r>
            <a:endParaRPr lang="zh-CN" sz="1600" kern="100" spc="100" dirty="0">
              <a:latin typeface="微软雅黑" panose="020B0503020204020204" charset="-122"/>
              <a:ea typeface="微软雅黑" panose="020B0503020204020204" charset="-122"/>
            </a:endParaRPr>
          </a:p>
          <a:p>
            <a:pPr marL="571500" indent="-285750">
              <a:lnSpc>
                <a:spcPct val="150000"/>
              </a:lnSpc>
              <a:buFont typeface="Arial" panose="020B0604020202020204" pitchFamily="34" charset="0"/>
              <a:buChar char="•"/>
            </a:pPr>
            <a:r>
              <a:rPr lang="zh-CN" altLang="en-US" sz="1600" kern="100" spc="100">
                <a:latin typeface="微软雅黑" panose="020B0503020204020204" charset="-122"/>
                <a:ea typeface="微软雅黑" panose="020B0503020204020204" charset="-122"/>
              </a:rPr>
              <a:t>针对各种有意或者无意的攻击，如噪声、滤波、</a:t>
            </a:r>
            <a:r>
              <a:rPr lang="en-US" altLang="zh-CN" sz="1600" kern="100" spc="100">
                <a:latin typeface="微软雅黑" panose="020B0503020204020204" charset="-122"/>
                <a:ea typeface="微软雅黑" panose="020B0503020204020204" charset="-122"/>
              </a:rPr>
              <a:t>JPEG</a:t>
            </a:r>
            <a:r>
              <a:rPr lang="zh-CN" altLang="en-US" sz="1600" kern="100" spc="100">
                <a:latin typeface="微软雅黑" panose="020B0503020204020204" charset="-122"/>
                <a:ea typeface="微软雅黑" panose="020B0503020204020204" charset="-122"/>
              </a:rPr>
              <a:t>压缩和几何攻击。水印的提取准确率在</a:t>
            </a:r>
            <a:r>
              <a:rPr lang="en-US" altLang="zh-CN" sz="1600" kern="100" spc="100">
                <a:latin typeface="微软雅黑" panose="020B0503020204020204" charset="-122"/>
                <a:ea typeface="微软雅黑" panose="020B0503020204020204" charset="-122"/>
              </a:rPr>
              <a:t>99%</a:t>
            </a:r>
            <a:r>
              <a:rPr lang="zh-CN" altLang="en-US" sz="1600" kern="100" spc="100">
                <a:latin typeface="微软雅黑" panose="020B0503020204020204" charset="-122"/>
                <a:ea typeface="微软雅黑" panose="020B0503020204020204" charset="-122"/>
              </a:rPr>
              <a:t>以上。</a:t>
            </a:r>
          </a:p>
        </p:txBody>
      </p:sp>
      <p:sp>
        <p:nvSpPr>
          <p:cNvPr id="12" name="文本框 11"/>
          <p:cNvSpPr txBox="1"/>
          <p:nvPr/>
        </p:nvSpPr>
        <p:spPr>
          <a:xfrm>
            <a:off x="1461115" y="2127250"/>
            <a:ext cx="461665" cy="878205"/>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创新点</a:t>
            </a:r>
          </a:p>
        </p:txBody>
      </p:sp>
      <p:sp>
        <p:nvSpPr>
          <p:cNvPr id="4" name="圆角矩形 3"/>
          <p:cNvSpPr/>
          <p:nvPr/>
        </p:nvSpPr>
        <p:spPr>
          <a:xfrm>
            <a:off x="1463040" y="3620770"/>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63040" y="3842385"/>
            <a:ext cx="459740" cy="635000"/>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结论</a:t>
            </a:r>
          </a:p>
        </p:txBody>
      </p:sp>
      <p:sp>
        <p:nvSpPr>
          <p:cNvPr id="10" name="圆角矩形 9"/>
          <p:cNvSpPr/>
          <p:nvPr/>
        </p:nvSpPr>
        <p:spPr>
          <a:xfrm>
            <a:off x="1463040" y="5182235"/>
            <a:ext cx="461645" cy="1044575"/>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63040" y="5321300"/>
            <a:ext cx="459740" cy="767080"/>
          </a:xfrm>
          <a:prstGeom prst="rect">
            <a:avLst/>
          </a:prstGeom>
          <a:noFill/>
        </p:spPr>
        <p:txBody>
          <a:bodyPr vert="eaVert" wrap="square" rtlCol="0">
            <a:spAutoFit/>
          </a:bodyPr>
          <a:lstStyle/>
          <a:p>
            <a:pPr algn="ctr"/>
            <a:r>
              <a:rPr lang="zh-CN" altLang="en-US" spc="200" dirty="0">
                <a:solidFill>
                  <a:schemeClr val="bg1"/>
                </a:solidFill>
                <a:latin typeface="微软雅黑" panose="020B0503020204020204" charset="-122"/>
                <a:ea typeface="微软雅黑" panose="020B0503020204020204" charset="-122"/>
              </a:rPr>
              <a:t>展望</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94282" y="2350366"/>
            <a:ext cx="1006866" cy="875434"/>
          </a:xfrm>
          <a:prstGeom prst="rect">
            <a:avLst/>
          </a:prstGeom>
          <a:noFill/>
          <a:ln w="117475">
            <a:noFill/>
          </a:ln>
        </p:spPr>
        <p:txBody>
          <a:bodyPr wrap="none" rtlCol="0">
            <a:prstTxWarp prst="textPlain">
              <a:avLst/>
            </a:prstTxWarp>
            <a:spAutoFit/>
          </a:bodyPr>
          <a:lstStyle/>
          <a:p>
            <a:r>
              <a:rPr lang="en-US" altLang="zh-CN" spc="100" dirty="0">
                <a:solidFill>
                  <a:srgbClr val="11B2AE"/>
                </a:solidFill>
                <a:latin typeface="Impact" panose="020B0806030902050204" pitchFamily="34" charset="0"/>
                <a:cs typeface="Arial" panose="020B0604020202020204" pitchFamily="34" charset="0"/>
              </a:rPr>
              <a:t>/05</a:t>
            </a:r>
            <a:endParaRPr lang="zh-CN" altLang="en-US" spc="100" dirty="0">
              <a:solidFill>
                <a:srgbClr val="11B2AE"/>
              </a:solidFill>
              <a:latin typeface="Impact" panose="020B0806030902050204" pitchFamily="34" charset="0"/>
              <a:cs typeface="Arial" panose="020B0604020202020204" pitchFamily="34" charset="0"/>
            </a:endParaRPr>
          </a:p>
        </p:txBody>
      </p:sp>
      <p:sp>
        <p:nvSpPr>
          <p:cNvPr id="8" name="任意多边形: 形状 62"/>
          <p:cNvSpPr/>
          <p:nvPr>
            <p:custDataLst>
              <p:tags r:id="rId1"/>
            </p:custDataLst>
          </p:nvPr>
        </p:nvSpPr>
        <p:spPr bwMode="auto">
          <a:xfrm flipH="1" flipV="1">
            <a:off x="7191940" y="0"/>
            <a:ext cx="5001648" cy="6866164"/>
          </a:xfrm>
          <a:custGeom>
            <a:avLst/>
            <a:gdLst>
              <a:gd name="connsiteX0" fmla="*/ 209400 w 5001648"/>
              <a:gd name="connsiteY0" fmla="*/ 6866164 h 6866164"/>
              <a:gd name="connsiteX1" fmla="*/ 0 w 5001648"/>
              <a:gd name="connsiteY1" fmla="*/ 6866164 h 6866164"/>
              <a:gd name="connsiteX2" fmla="*/ 0 w 5001648"/>
              <a:gd name="connsiteY2" fmla="*/ 0 h 6866164"/>
              <a:gd name="connsiteX3" fmla="*/ 5001648 w 5001648"/>
              <a:gd name="connsiteY3" fmla="*/ 0 h 6866164"/>
              <a:gd name="connsiteX4" fmla="*/ 264212 w 5001648"/>
              <a:gd name="connsiteY4" fmla="*/ 6835400 h 686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648" h="6866164">
                <a:moveTo>
                  <a:pt x="209400" y="6866164"/>
                </a:moveTo>
                <a:lnTo>
                  <a:pt x="0" y="6866164"/>
                </a:lnTo>
                <a:lnTo>
                  <a:pt x="0" y="0"/>
                </a:lnTo>
                <a:lnTo>
                  <a:pt x="5001648" y="0"/>
                </a:lnTo>
                <a:lnTo>
                  <a:pt x="264212" y="6835400"/>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grpSp>
        <p:nvGrpSpPr>
          <p:cNvPr id="39" name="组合 38"/>
          <p:cNvGrpSpPr/>
          <p:nvPr/>
        </p:nvGrpSpPr>
        <p:grpSpPr>
          <a:xfrm rot="9245091">
            <a:off x="8109430" y="1873484"/>
            <a:ext cx="4208973" cy="3385298"/>
            <a:chOff x="6579549" y="561975"/>
            <a:chExt cx="5435599" cy="4371879"/>
          </a:xfrm>
        </p:grpSpPr>
        <p:sp>
          <p:nvSpPr>
            <p:cNvPr id="40"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43" name="îsľïḑê"/>
          <p:cNvSpPr txBox="1"/>
          <p:nvPr/>
        </p:nvSpPr>
        <p:spPr bwMode="auto">
          <a:xfrm>
            <a:off x="2399520" y="379427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4400" b="1" kern="0" dirty="0">
                <a:solidFill>
                  <a:srgbClr val="1C50A2"/>
                </a:solidFill>
                <a:latin typeface="+mj-ea"/>
                <a:ea typeface="+mj-ea"/>
              </a:rPr>
              <a:t>研究成果</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3010" y="217805"/>
            <a:ext cx="5153660" cy="48260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auto">
              <a:lnSpc>
                <a:spcPct val="150000"/>
              </a:lnSpc>
            </a:pPr>
            <a:r>
              <a:rPr lang="zh-CN" altLang="en-US" b="1" dirty="0">
                <a:solidFill>
                  <a:srgbClr val="414455"/>
                </a:solidFill>
                <a:latin typeface="微软雅黑" panose="020B0503020204020204" charset="-122"/>
              </a:rPr>
              <a:t>研究成果</a:t>
            </a: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 name="文本框 2"/>
          <p:cNvSpPr txBox="1"/>
          <p:nvPr/>
        </p:nvSpPr>
        <p:spPr>
          <a:xfrm>
            <a:off x="1555115" y="1017905"/>
            <a:ext cx="9081135" cy="4290726"/>
          </a:xfrm>
          <a:prstGeom prst="rect">
            <a:avLst/>
          </a:prstGeom>
          <a:noFill/>
        </p:spPr>
        <p:txBody>
          <a:bodyPr wrap="square" rtlCol="0" anchor="t">
            <a:spAutoFit/>
          </a:bodyPr>
          <a:lstStyle/>
          <a:p>
            <a:pPr lvl="0" algn="just">
              <a:lnSpc>
                <a:spcPct val="150000"/>
              </a:lnSpc>
              <a:spcAft>
                <a:spcPts val="0"/>
              </a:spcAft>
              <a:buClrTx/>
              <a:buSzTx/>
              <a:buFontTx/>
              <a:buNone/>
            </a:pPr>
            <a:r>
              <a:rPr lang="en-US" altLang="zh-CN" sz="2000" b="1" kern="100" spc="100" dirty="0">
                <a:latin typeface="微软雅黑" panose="020B0503020204020204" charset="-122"/>
                <a:ea typeface="微软雅黑" panose="020B0503020204020204" charset="-122"/>
                <a:sym typeface="+mn-ea"/>
              </a:rPr>
              <a:t>1.</a:t>
            </a:r>
            <a:r>
              <a:rPr lang="zh-CN" altLang="en-US" sz="2000" b="1" kern="100" spc="100">
                <a:latin typeface="微软雅黑" panose="020B0503020204020204" charset="-122"/>
                <a:ea typeface="微软雅黑" panose="020B0503020204020204" charset="-122"/>
                <a:sym typeface="+mn-ea"/>
              </a:rPr>
              <a:t>学术成果</a:t>
            </a:r>
            <a:endParaRPr lang="en-US" altLang="zh-CN" sz="2000" b="1" kern="100" spc="100" dirty="0">
              <a:latin typeface="微软雅黑" panose="020B0503020204020204" charset="-122"/>
              <a:ea typeface="微软雅黑" panose="020B0503020204020204" charset="-122"/>
              <a:sym typeface="+mn-ea"/>
            </a:endParaRPr>
          </a:p>
          <a:p>
            <a:pPr algn="just">
              <a:lnSpc>
                <a:spcPct val="150000"/>
              </a:lnSpc>
            </a:pPr>
            <a:r>
              <a:rPr lang="en-US" altLang="zh-CN" kern="100" spc="100" dirty="0">
                <a:latin typeface="微软雅黑" panose="020B0503020204020204" charset="-122"/>
                <a:ea typeface="微软雅黑" panose="020B0503020204020204" charset="-122"/>
                <a:sym typeface="+mn-ea"/>
              </a:rPr>
              <a:t>[</a:t>
            </a:r>
            <a:r>
              <a:rPr lang="en-US" altLang="zh-CN" kern="100" spc="100">
                <a:latin typeface="微软雅黑" panose="020B0503020204020204" charset="-122"/>
                <a:ea typeface="微软雅黑" panose="020B0503020204020204" charset="-122"/>
                <a:sym typeface="+mn-ea"/>
              </a:rPr>
              <a:t>1]</a:t>
            </a:r>
            <a:r>
              <a:rPr lang="en-US" altLang="zh-CN">
                <a:solidFill>
                  <a:srgbClr val="0A0A0A"/>
                </a:solidFill>
                <a:cs typeface="Times New Roman" panose="02020603050405020304" pitchFamily="18" charset="0"/>
              </a:rPr>
              <a:t>Robust zero-watermarking algorithm for diffusion-weighted images based on multiscale feature fusion</a:t>
            </a:r>
            <a:r>
              <a:rPr lang="en-US" altLang="zh-CN" b="0" i="0">
                <a:solidFill>
                  <a:srgbClr val="0A0A0A"/>
                </a:solidFill>
                <a:effectLst/>
                <a:latin typeface="Arial" panose="020B0604020202020204" pitchFamily="34" charset="0"/>
              </a:rPr>
              <a:t>(Multimedia Systems</a:t>
            </a:r>
            <a:r>
              <a:rPr lang="zh-CN" altLang="en-US" b="0" i="0">
                <a:solidFill>
                  <a:srgbClr val="0A0A0A"/>
                </a:solidFill>
                <a:effectLst/>
                <a:latin typeface="Arial" panose="020B0604020202020204" pitchFamily="34" charset="0"/>
              </a:rPr>
              <a:t>，</a:t>
            </a:r>
            <a:r>
              <a:rPr lang="zh-CN" altLang="en-US">
                <a:solidFill>
                  <a:srgbClr val="0A0A0A"/>
                </a:solidFill>
                <a:latin typeface="Arial" panose="020B0604020202020204" pitchFamily="34" charset="0"/>
              </a:rPr>
              <a:t>二审</a:t>
            </a:r>
            <a:r>
              <a:rPr lang="en-US" altLang="zh-CN" b="0" i="0">
                <a:solidFill>
                  <a:srgbClr val="0A0A0A"/>
                </a:solidFill>
                <a:effectLst/>
                <a:latin typeface="Arial" panose="020B0604020202020204" pitchFamily="34" charset="0"/>
              </a:rPr>
              <a:t>)</a:t>
            </a:r>
            <a:endParaRPr lang="en-US" altLang="zh-CN">
              <a:solidFill>
                <a:srgbClr val="0A0A0A"/>
              </a:solidFill>
              <a:cs typeface="Times New Roman" panose="02020603050405020304" pitchFamily="18" charset="0"/>
              <a:sym typeface="+mn-ea"/>
            </a:endParaRPr>
          </a:p>
          <a:p>
            <a:pPr lvl="0" algn="just">
              <a:lnSpc>
                <a:spcPct val="150000"/>
              </a:lnSpc>
              <a:spcAft>
                <a:spcPts val="0"/>
              </a:spcAft>
              <a:buClrTx/>
              <a:buSzTx/>
              <a:buFontTx/>
              <a:buNone/>
            </a:pPr>
            <a:r>
              <a:rPr lang="en-US" altLang="zh-CN" kern="100" spc="100">
                <a:latin typeface="微软雅黑" panose="020B0503020204020204" charset="-122"/>
                <a:ea typeface="微软雅黑" panose="020B0503020204020204" charset="-122"/>
                <a:sym typeface="+mn-ea"/>
              </a:rPr>
              <a:t>[2]</a:t>
            </a:r>
            <a:r>
              <a:rPr lang="en-US" altLang="zh-CN" b="0" i="0">
                <a:solidFill>
                  <a:srgbClr val="0A0A0A"/>
                </a:solidFill>
                <a:effectLst/>
                <a:cs typeface="Times New Roman" panose="02020603050405020304" pitchFamily="18" charset="0"/>
              </a:rPr>
              <a:t>Two-Stage Robust Lossless DWI Watermarking Based on Transformer Networks in Wavelet Domain</a:t>
            </a:r>
            <a:r>
              <a:rPr lang="en-US" altLang="zh-CN" b="0" i="0">
                <a:solidFill>
                  <a:srgbClr val="0A0A0A"/>
                </a:solidFill>
                <a:effectLst/>
                <a:latin typeface="Arial" panose="020B0604020202020204" pitchFamily="34" charset="0"/>
              </a:rPr>
              <a:t>(Applied Sciences</a:t>
            </a:r>
            <a:r>
              <a:rPr lang="zh-CN" altLang="en-US" b="0" i="0">
                <a:solidFill>
                  <a:srgbClr val="0A0A0A"/>
                </a:solidFill>
                <a:effectLst/>
                <a:latin typeface="Arial" panose="020B0604020202020204" pitchFamily="34" charset="0"/>
              </a:rPr>
              <a:t>，已录用</a:t>
            </a:r>
            <a:r>
              <a:rPr lang="en-US" altLang="zh-CN" b="0" i="0">
                <a:solidFill>
                  <a:srgbClr val="0A0A0A"/>
                </a:solidFill>
                <a:effectLst/>
                <a:latin typeface="Arial" panose="020B0604020202020204" pitchFamily="34" charset="0"/>
              </a:rPr>
              <a:t>)</a:t>
            </a:r>
          </a:p>
          <a:p>
            <a:pPr algn="just">
              <a:lnSpc>
                <a:spcPct val="150000"/>
              </a:lnSpc>
            </a:pPr>
            <a:r>
              <a:rPr lang="en-US" altLang="zh-CN">
                <a:solidFill>
                  <a:srgbClr val="0A0A0A"/>
                </a:solidFill>
                <a:latin typeface="Arial" panose="020B0604020202020204" pitchFamily="34" charset="0"/>
                <a:sym typeface="+mn-ea"/>
              </a:rPr>
              <a:t>[3]</a:t>
            </a:r>
            <a:r>
              <a:rPr lang="zh-CN" altLang="en-US">
                <a:solidFill>
                  <a:srgbClr val="0A0A0A"/>
                </a:solidFill>
                <a:latin typeface="Arial" panose="020B0604020202020204" pitchFamily="34" charset="0"/>
              </a:rPr>
              <a:t>基于无监督学习的医学图像鲁棒零水印算法</a:t>
            </a:r>
            <a:r>
              <a:rPr lang="en-US" altLang="zh-CN" b="0" i="0">
                <a:solidFill>
                  <a:srgbClr val="0A0A0A"/>
                </a:solidFill>
                <a:effectLst/>
                <a:latin typeface="Arial" panose="020B0604020202020204" pitchFamily="34" charset="0"/>
              </a:rPr>
              <a:t>(</a:t>
            </a:r>
            <a:r>
              <a:rPr lang="zh-CN" altLang="en-US" b="0" i="0">
                <a:solidFill>
                  <a:srgbClr val="0A0A0A"/>
                </a:solidFill>
                <a:effectLst/>
                <a:latin typeface="Arial" panose="020B0604020202020204" pitchFamily="34" charset="0"/>
              </a:rPr>
              <a:t>计算机数字与工程，已录用</a:t>
            </a:r>
            <a:r>
              <a:rPr lang="en-US" altLang="zh-CN" b="0" i="0">
                <a:solidFill>
                  <a:srgbClr val="0A0A0A"/>
                </a:solidFill>
                <a:effectLst/>
                <a:latin typeface="Arial" panose="020B0604020202020204" pitchFamily="34" charset="0"/>
              </a:rPr>
              <a:t>)</a:t>
            </a:r>
            <a:endParaRPr lang="en-US" altLang="zh-CN">
              <a:solidFill>
                <a:srgbClr val="0A0A0A"/>
              </a:solidFill>
              <a:latin typeface="Arial" panose="020B0604020202020204" pitchFamily="34" charset="0"/>
              <a:sym typeface="+mn-ea"/>
            </a:endParaRPr>
          </a:p>
          <a:p>
            <a:pPr lvl="0" algn="just">
              <a:lnSpc>
                <a:spcPct val="150000"/>
              </a:lnSpc>
              <a:spcAft>
                <a:spcPts val="0"/>
              </a:spcAft>
              <a:buClrTx/>
              <a:buSzTx/>
              <a:buFontTx/>
              <a:buNone/>
            </a:pPr>
            <a:endParaRPr lang="en-US" altLang="zh-CN" kern="100" spc="100" dirty="0">
              <a:latin typeface="微软雅黑" panose="020B0503020204020204" charset="-122"/>
              <a:ea typeface="微软雅黑" panose="020B0503020204020204" charset="-122"/>
              <a:sym typeface="+mn-ea"/>
            </a:endParaRPr>
          </a:p>
          <a:p>
            <a:pPr lvl="0" algn="just">
              <a:lnSpc>
                <a:spcPct val="150000"/>
              </a:lnSpc>
              <a:spcAft>
                <a:spcPts val="0"/>
              </a:spcAft>
              <a:buClrTx/>
              <a:buSzTx/>
              <a:buFontTx/>
              <a:buNone/>
            </a:pPr>
            <a:r>
              <a:rPr lang="en-US" altLang="zh-CN" sz="2000" b="1" kern="100" spc="100" dirty="0">
                <a:latin typeface="微软雅黑" panose="020B0503020204020204" charset="-122"/>
                <a:ea typeface="微软雅黑" panose="020B0503020204020204" charset="-122"/>
                <a:sym typeface="+mn-ea"/>
              </a:rPr>
              <a:t>2.</a:t>
            </a:r>
            <a:r>
              <a:rPr lang="zh-CN" altLang="en-US" sz="2000" b="1" kern="100" spc="100" dirty="0">
                <a:latin typeface="微软雅黑" panose="020B0503020204020204" charset="-122"/>
                <a:ea typeface="微软雅黑" panose="020B0503020204020204" charset="-122"/>
                <a:sym typeface="+mn-ea"/>
              </a:rPr>
              <a:t>参与科研项目</a:t>
            </a:r>
          </a:p>
          <a:p>
            <a:pPr lvl="0" algn="just">
              <a:lnSpc>
                <a:spcPct val="150000"/>
              </a:lnSpc>
              <a:spcAft>
                <a:spcPts val="0"/>
              </a:spcAft>
              <a:buClrTx/>
              <a:buSzTx/>
              <a:buFontTx/>
              <a:buNone/>
            </a:pPr>
            <a:r>
              <a:rPr lang="en-US" altLang="zh-CN" kern="100" spc="100" dirty="0">
                <a:latin typeface="微软雅黑" panose="020B0503020204020204" charset="-122"/>
                <a:ea typeface="微软雅黑" panose="020B0503020204020204" charset="-122"/>
                <a:sym typeface="+mn-ea"/>
              </a:rPr>
              <a:t>[1]</a:t>
            </a:r>
            <a:r>
              <a:rPr lang="zh-CN" altLang="en-US" kern="100" spc="100" dirty="0">
                <a:latin typeface="微软雅黑" panose="020B0503020204020204" charset="-122"/>
                <a:ea typeface="微软雅黑" panose="020B0503020204020204" charset="-122"/>
                <a:sym typeface="+mn-ea"/>
              </a:rPr>
              <a:t>国家自然科学基金《扩散磁共振张量成像的医学图像鲁棒水印算法研究》</a:t>
            </a:r>
          </a:p>
          <a:p>
            <a:pPr lvl="0" algn="just">
              <a:lnSpc>
                <a:spcPct val="150000"/>
              </a:lnSpc>
              <a:spcAft>
                <a:spcPts val="0"/>
              </a:spcAft>
              <a:buClrTx/>
              <a:buSzTx/>
              <a:buFontTx/>
              <a:buNone/>
            </a:pPr>
            <a:r>
              <a:rPr lang="en-US" altLang="zh-CN" kern="100" spc="100" dirty="0">
                <a:latin typeface="微软雅黑" panose="020B0503020204020204" charset="-122"/>
                <a:ea typeface="微软雅黑" panose="020B0503020204020204" charset="-122"/>
                <a:sym typeface="+mn-ea"/>
              </a:rPr>
              <a:t>[2]贵州省科技计划项目《</a:t>
            </a:r>
            <a:r>
              <a:rPr lang="en-US" altLang="zh-CN" kern="100" spc="100">
                <a:latin typeface="微软雅黑" panose="020B0503020204020204" charset="-122"/>
                <a:ea typeface="微软雅黑" panose="020B0503020204020204" charset="-122"/>
                <a:sym typeface="+mn-ea"/>
              </a:rPr>
              <a:t>基于医学影像的鲁棒水印算法研究》</a:t>
            </a:r>
            <a:endParaRPr lang="en-US" altLang="zh-CN" kern="100" spc="100" dirty="0">
              <a:latin typeface="微软雅黑" panose="020B0503020204020204" charset="-122"/>
              <a:ea typeface="微软雅黑" panose="020B0503020204020204"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38"/>
          <p:cNvSpPr/>
          <p:nvPr>
            <p:custDataLst>
              <p:tags r:id="rId1"/>
            </p:custDataLst>
          </p:nvPr>
        </p:nvSpPr>
        <p:spPr bwMode="auto">
          <a:xfrm flipH="1">
            <a:off x="0" y="0"/>
            <a:ext cx="12193588" cy="6866164"/>
          </a:xfrm>
          <a:custGeom>
            <a:avLst/>
            <a:gdLst>
              <a:gd name="connsiteX0" fmla="*/ 12193588 w 12193588"/>
              <a:gd name="connsiteY0" fmla="*/ 0 h 6866164"/>
              <a:gd name="connsiteX1" fmla="*/ 0 w 12193588"/>
              <a:gd name="connsiteY1" fmla="*/ 0 h 6866164"/>
              <a:gd name="connsiteX2" fmla="*/ 0 w 12193588"/>
              <a:gd name="connsiteY2" fmla="*/ 6866164 h 6866164"/>
              <a:gd name="connsiteX3" fmla="*/ 3375025 w 12193588"/>
              <a:gd name="connsiteY3" fmla="*/ 6866164 h 6866164"/>
              <a:gd name="connsiteX4" fmla="*/ 3389608 w 12193588"/>
              <a:gd name="connsiteY4" fmla="*/ 6858001 h 6866164"/>
              <a:gd name="connsiteX5" fmla="*/ 1989935 w 12193588"/>
              <a:gd name="connsiteY5" fmla="*/ 6858001 h 6866164"/>
              <a:gd name="connsiteX6" fmla="*/ 12193588 w 12193588"/>
              <a:gd name="connsiteY6" fmla="*/ 1158435 h 686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3588" h="6866164">
                <a:moveTo>
                  <a:pt x="12193588" y="0"/>
                </a:moveTo>
                <a:lnTo>
                  <a:pt x="0" y="0"/>
                </a:lnTo>
                <a:lnTo>
                  <a:pt x="0" y="6866164"/>
                </a:lnTo>
                <a:lnTo>
                  <a:pt x="3375025" y="6866164"/>
                </a:lnTo>
                <a:lnTo>
                  <a:pt x="3389608" y="6858001"/>
                </a:lnTo>
                <a:lnTo>
                  <a:pt x="1989935" y="6858001"/>
                </a:lnTo>
                <a:lnTo>
                  <a:pt x="12193588" y="1158435"/>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sp>
        <p:nvSpPr>
          <p:cNvPr id="41" name="标题 1"/>
          <p:cNvSpPr txBox="1"/>
          <p:nvPr/>
        </p:nvSpPr>
        <p:spPr>
          <a:xfrm>
            <a:off x="5873433" y="2536154"/>
            <a:ext cx="5517740" cy="12513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sz="8000" b="0" dirty="0">
              <a:solidFill>
                <a:schemeClr val="bg1"/>
              </a:solidFill>
            </a:endParaRPr>
          </a:p>
        </p:txBody>
      </p:sp>
      <p:grpSp>
        <p:nvGrpSpPr>
          <p:cNvPr id="45" name="组合 44"/>
          <p:cNvGrpSpPr/>
          <p:nvPr/>
        </p:nvGrpSpPr>
        <p:grpSpPr>
          <a:xfrm rot="3534072">
            <a:off x="1560360" y="851184"/>
            <a:ext cx="4208973" cy="3385298"/>
            <a:chOff x="6579549" y="561975"/>
            <a:chExt cx="5435599" cy="4371879"/>
          </a:xfrm>
        </p:grpSpPr>
        <p:sp>
          <p:nvSpPr>
            <p:cNvPr id="46"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7"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60" name="矩形 59"/>
          <p:cNvSpPr/>
          <p:nvPr/>
        </p:nvSpPr>
        <p:spPr>
          <a:xfrm>
            <a:off x="5631459" y="596762"/>
            <a:ext cx="6329481" cy="2697662"/>
          </a:xfrm>
          <a:prstGeom prst="rect">
            <a:avLst/>
          </a:prstGeom>
        </p:spPr>
        <p:txBody>
          <a:bodyPr wrap="square">
            <a:spAutoFit/>
          </a:bodyPr>
          <a:lstStyle/>
          <a:p>
            <a:pPr>
              <a:lnSpc>
                <a:spcPct val="150000"/>
              </a:lnSpc>
            </a:pPr>
            <a:r>
              <a:rPr lang="zh-CN" altLang="en-US" sz="6000" b="1">
                <a:solidFill>
                  <a:schemeClr val="bg1"/>
                </a:solidFill>
              </a:rPr>
              <a:t>感谢各位专家</a:t>
            </a:r>
            <a:endParaRPr lang="en-US" altLang="zh-CN" sz="6000" b="1" dirty="0">
              <a:solidFill>
                <a:schemeClr val="bg1"/>
              </a:solidFill>
            </a:endParaRPr>
          </a:p>
          <a:p>
            <a:pPr>
              <a:lnSpc>
                <a:spcPct val="150000"/>
              </a:lnSpc>
            </a:pPr>
            <a:r>
              <a:rPr lang="zh-CN" altLang="en-US" sz="6000" b="1" dirty="0">
                <a:solidFill>
                  <a:schemeClr val="bg1"/>
                </a:solidFill>
              </a:rPr>
              <a:t>请予以批评与指导</a:t>
            </a:r>
          </a:p>
        </p:txBody>
      </p:sp>
      <p:grpSp>
        <p:nvGrpSpPr>
          <p:cNvPr id="19" name="组合 18"/>
          <p:cNvGrpSpPr/>
          <p:nvPr/>
        </p:nvGrpSpPr>
        <p:grpSpPr>
          <a:xfrm>
            <a:off x="8312651" y="4770509"/>
            <a:ext cx="2699384" cy="370958"/>
            <a:chOff x="6395842" y="4718860"/>
            <a:chExt cx="2016134" cy="276971"/>
          </a:xfrm>
        </p:grpSpPr>
        <p:grpSp>
          <p:nvGrpSpPr>
            <p:cNvPr id="20" name="组合 19"/>
            <p:cNvGrpSpPr/>
            <p:nvPr/>
          </p:nvGrpSpPr>
          <p:grpSpPr>
            <a:xfrm>
              <a:off x="6395842" y="4718860"/>
              <a:ext cx="276971" cy="276971"/>
              <a:chOff x="6392770" y="4930504"/>
              <a:chExt cx="531780" cy="531780"/>
            </a:xfrm>
          </p:grpSpPr>
          <p:sp>
            <p:nvSpPr>
              <p:cNvPr id="22" name="圆角矩形 2"/>
              <p:cNvSpPr/>
              <p:nvPr/>
            </p:nvSpPr>
            <p:spPr>
              <a:xfrm>
                <a:off x="6392770" y="4930504"/>
                <a:ext cx="531780" cy="531780"/>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23"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rgbClr val="1C50A2"/>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21" name="文本框 27"/>
            <p:cNvSpPr txBox="1"/>
            <p:nvPr/>
          </p:nvSpPr>
          <p:spPr>
            <a:xfrm>
              <a:off x="6669040" y="4747891"/>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时  间</a:t>
              </a:r>
              <a:r>
                <a:rPr kumimoji="0" lang="zh-CN" altLang="en-US"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a:t>
              </a:r>
              <a:r>
                <a:rPr kumimoji="0" lang="en-US" altLang="zh-CN"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2023</a:t>
              </a:r>
              <a:r>
                <a:rPr lang="en-US" altLang="zh-CN" sz="1400" b="1">
                  <a:solidFill>
                    <a:schemeClr val="bg1"/>
                  </a:solidFill>
                  <a:latin typeface="Arial" panose="020B0604020202020204"/>
                  <a:cs typeface="微软雅黑" panose="020B0503020204020204" charset="-122"/>
                  <a:sym typeface="Arial" panose="020B0604020202020204" pitchFamily="34" charset="0"/>
                </a:rPr>
                <a:t>/06/06</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grpSp>
        <p:nvGrpSpPr>
          <p:cNvPr id="24" name="组合 23"/>
          <p:cNvGrpSpPr/>
          <p:nvPr/>
        </p:nvGrpSpPr>
        <p:grpSpPr>
          <a:xfrm>
            <a:off x="8312651" y="4273007"/>
            <a:ext cx="2699384" cy="370958"/>
            <a:chOff x="1057137" y="4980833"/>
            <a:chExt cx="2699384" cy="370958"/>
          </a:xfrm>
        </p:grpSpPr>
        <p:grpSp>
          <p:nvGrpSpPr>
            <p:cNvPr id="25" name="组合 24"/>
            <p:cNvGrpSpPr/>
            <p:nvPr/>
          </p:nvGrpSpPr>
          <p:grpSpPr>
            <a:xfrm>
              <a:off x="1057137" y="4980833"/>
              <a:ext cx="2699384" cy="370958"/>
              <a:chOff x="6395842" y="4718860"/>
              <a:chExt cx="2016134" cy="276971"/>
            </a:xfrm>
          </p:grpSpPr>
          <p:sp>
            <p:nvSpPr>
              <p:cNvPr id="27" name="圆角矩形 2"/>
              <p:cNvSpPr/>
              <p:nvPr/>
            </p:nvSpPr>
            <p:spPr>
              <a:xfrm>
                <a:off x="6395842" y="4718860"/>
                <a:ext cx="276971" cy="276971"/>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28" name="文本框 27"/>
              <p:cNvSpPr txBox="1"/>
              <p:nvPr/>
            </p:nvSpPr>
            <p:spPr>
              <a:xfrm>
                <a:off x="6669040" y="4747891"/>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专  </a:t>
                </a:r>
                <a:r>
                  <a:rPr kumimoji="0" lang="zh-CN" altLang="en-US"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业：</a:t>
                </a:r>
                <a:r>
                  <a:rPr lang="zh-CN" altLang="en-US" sz="1400" b="1">
                    <a:solidFill>
                      <a:schemeClr val="bg1"/>
                    </a:solidFill>
                    <a:latin typeface="Arial" panose="020B0604020202020204"/>
                    <a:cs typeface="微软雅黑" panose="020B0503020204020204" charset="-122"/>
                    <a:sym typeface="Arial" panose="020B0604020202020204" pitchFamily="34" charset="0"/>
                  </a:rPr>
                  <a:t>软件工程</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26" name="Freeform 241"/>
            <p:cNvSpPr>
              <a:spLocks noEditPoints="1"/>
            </p:cNvSpPr>
            <p:nvPr/>
          </p:nvSpPr>
          <p:spPr bwMode="auto">
            <a:xfrm>
              <a:off x="1130443" y="5078439"/>
              <a:ext cx="212580" cy="173070"/>
            </a:xfrm>
            <a:custGeom>
              <a:avLst/>
              <a:gdLst>
                <a:gd name="T0" fmla="*/ 41 w 43"/>
                <a:gd name="T1" fmla="*/ 21 h 35"/>
                <a:gd name="T2" fmla="*/ 41 w 43"/>
                <a:gd name="T3" fmla="*/ 21 h 35"/>
                <a:gd name="T4" fmla="*/ 40 w 43"/>
                <a:gd name="T5" fmla="*/ 21 h 35"/>
                <a:gd name="T6" fmla="*/ 40 w 43"/>
                <a:gd name="T7" fmla="*/ 21 h 35"/>
                <a:gd name="T8" fmla="*/ 21 w 43"/>
                <a:gd name="T9" fmla="*/ 5 h 35"/>
                <a:gd name="T10" fmla="*/ 3 w 43"/>
                <a:gd name="T11" fmla="*/ 21 h 35"/>
                <a:gd name="T12" fmla="*/ 2 w 43"/>
                <a:gd name="T13" fmla="*/ 21 h 35"/>
                <a:gd name="T14" fmla="*/ 2 w 43"/>
                <a:gd name="T15" fmla="*/ 21 h 35"/>
                <a:gd name="T16" fmla="*/ 0 w 43"/>
                <a:gd name="T17" fmla="*/ 19 h 35"/>
                <a:gd name="T18" fmla="*/ 0 w 43"/>
                <a:gd name="T19" fmla="*/ 17 h 35"/>
                <a:gd name="T20" fmla="*/ 19 w 43"/>
                <a:gd name="T21" fmla="*/ 1 h 35"/>
                <a:gd name="T22" fmla="*/ 23 w 43"/>
                <a:gd name="T23" fmla="*/ 1 h 35"/>
                <a:gd name="T24" fmla="*/ 30 w 43"/>
                <a:gd name="T25" fmla="*/ 7 h 35"/>
                <a:gd name="T26" fmla="*/ 30 w 43"/>
                <a:gd name="T27" fmla="*/ 2 h 35"/>
                <a:gd name="T28" fmla="*/ 31 w 43"/>
                <a:gd name="T29" fmla="*/ 1 h 35"/>
                <a:gd name="T30" fmla="*/ 36 w 43"/>
                <a:gd name="T31" fmla="*/ 1 h 35"/>
                <a:gd name="T32" fmla="*/ 37 w 43"/>
                <a:gd name="T33" fmla="*/ 2 h 35"/>
                <a:gd name="T34" fmla="*/ 37 w 43"/>
                <a:gd name="T35" fmla="*/ 12 h 35"/>
                <a:gd name="T36" fmla="*/ 43 w 43"/>
                <a:gd name="T37" fmla="*/ 17 h 35"/>
                <a:gd name="T38" fmla="*/ 43 w 43"/>
                <a:gd name="T39" fmla="*/ 19 h 35"/>
                <a:gd name="T40" fmla="*/ 41 w 43"/>
                <a:gd name="T41" fmla="*/ 21 h 35"/>
                <a:gd name="T42" fmla="*/ 37 w 43"/>
                <a:gd name="T43" fmla="*/ 33 h 35"/>
                <a:gd name="T44" fmla="*/ 35 w 43"/>
                <a:gd name="T45" fmla="*/ 35 h 35"/>
                <a:gd name="T46" fmla="*/ 25 w 43"/>
                <a:gd name="T47" fmla="*/ 35 h 35"/>
                <a:gd name="T48" fmla="*/ 25 w 43"/>
                <a:gd name="T49" fmla="*/ 25 h 35"/>
                <a:gd name="T50" fmla="*/ 18 w 43"/>
                <a:gd name="T51" fmla="*/ 25 h 35"/>
                <a:gd name="T52" fmla="*/ 18 w 43"/>
                <a:gd name="T53" fmla="*/ 35 h 35"/>
                <a:gd name="T54" fmla="*/ 8 w 43"/>
                <a:gd name="T55" fmla="*/ 35 h 35"/>
                <a:gd name="T56" fmla="*/ 6 w 43"/>
                <a:gd name="T57" fmla="*/ 33 h 35"/>
                <a:gd name="T58" fmla="*/ 6 w 43"/>
                <a:gd name="T59" fmla="*/ 20 h 35"/>
                <a:gd name="T60" fmla="*/ 6 w 43"/>
                <a:gd name="T61" fmla="*/ 20 h 35"/>
                <a:gd name="T62" fmla="*/ 21 w 43"/>
                <a:gd name="T63" fmla="*/ 8 h 35"/>
                <a:gd name="T64" fmla="*/ 37 w 43"/>
                <a:gd name="T65" fmla="*/ 20 h 35"/>
                <a:gd name="T66" fmla="*/ 37 w 43"/>
                <a:gd name="T67" fmla="*/ 20 h 35"/>
                <a:gd name="T68" fmla="*/ 37 w 43"/>
                <a:gd name="T6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35">
                  <a:moveTo>
                    <a:pt x="41" y="21"/>
                  </a:moveTo>
                  <a:cubicBezTo>
                    <a:pt x="41" y="21"/>
                    <a:pt x="41" y="21"/>
                    <a:pt x="41" y="21"/>
                  </a:cubicBezTo>
                  <a:cubicBezTo>
                    <a:pt x="41" y="21"/>
                    <a:pt x="41" y="21"/>
                    <a:pt x="40" y="21"/>
                  </a:cubicBezTo>
                  <a:cubicBezTo>
                    <a:pt x="40" y="21"/>
                    <a:pt x="40" y="21"/>
                    <a:pt x="40" y="21"/>
                  </a:cubicBezTo>
                  <a:cubicBezTo>
                    <a:pt x="21" y="5"/>
                    <a:pt x="21" y="5"/>
                    <a:pt x="21" y="5"/>
                  </a:cubicBezTo>
                  <a:cubicBezTo>
                    <a:pt x="3" y="21"/>
                    <a:pt x="3" y="21"/>
                    <a:pt x="3" y="21"/>
                  </a:cubicBezTo>
                  <a:cubicBezTo>
                    <a:pt x="3" y="21"/>
                    <a:pt x="2" y="21"/>
                    <a:pt x="2" y="21"/>
                  </a:cubicBezTo>
                  <a:cubicBezTo>
                    <a:pt x="2" y="21"/>
                    <a:pt x="2" y="21"/>
                    <a:pt x="2" y="21"/>
                  </a:cubicBezTo>
                  <a:cubicBezTo>
                    <a:pt x="0" y="19"/>
                    <a:pt x="0" y="19"/>
                    <a:pt x="0" y="19"/>
                  </a:cubicBezTo>
                  <a:cubicBezTo>
                    <a:pt x="0" y="18"/>
                    <a:pt x="0" y="18"/>
                    <a:pt x="0" y="17"/>
                  </a:cubicBezTo>
                  <a:cubicBezTo>
                    <a:pt x="19" y="1"/>
                    <a:pt x="19" y="1"/>
                    <a:pt x="19" y="1"/>
                  </a:cubicBezTo>
                  <a:cubicBezTo>
                    <a:pt x="20" y="0"/>
                    <a:pt x="22" y="0"/>
                    <a:pt x="23" y="1"/>
                  </a:cubicBezTo>
                  <a:cubicBezTo>
                    <a:pt x="30" y="7"/>
                    <a:pt x="30" y="7"/>
                    <a:pt x="30" y="7"/>
                  </a:cubicBezTo>
                  <a:cubicBezTo>
                    <a:pt x="30" y="2"/>
                    <a:pt x="30" y="2"/>
                    <a:pt x="30" y="2"/>
                  </a:cubicBezTo>
                  <a:cubicBezTo>
                    <a:pt x="30" y="1"/>
                    <a:pt x="30" y="1"/>
                    <a:pt x="31" y="1"/>
                  </a:cubicBezTo>
                  <a:cubicBezTo>
                    <a:pt x="36" y="1"/>
                    <a:pt x="36" y="1"/>
                    <a:pt x="36" y="1"/>
                  </a:cubicBezTo>
                  <a:cubicBezTo>
                    <a:pt x="36" y="1"/>
                    <a:pt x="37" y="1"/>
                    <a:pt x="37" y="2"/>
                  </a:cubicBezTo>
                  <a:cubicBezTo>
                    <a:pt x="37" y="12"/>
                    <a:pt x="37" y="12"/>
                    <a:pt x="37" y="12"/>
                  </a:cubicBezTo>
                  <a:cubicBezTo>
                    <a:pt x="43" y="17"/>
                    <a:pt x="43" y="17"/>
                    <a:pt x="43" y="17"/>
                  </a:cubicBezTo>
                  <a:cubicBezTo>
                    <a:pt x="43" y="18"/>
                    <a:pt x="43" y="18"/>
                    <a:pt x="43" y="19"/>
                  </a:cubicBezTo>
                  <a:lnTo>
                    <a:pt x="41" y="21"/>
                  </a:lnTo>
                  <a:close/>
                  <a:moveTo>
                    <a:pt x="37" y="33"/>
                  </a:moveTo>
                  <a:cubicBezTo>
                    <a:pt x="37" y="34"/>
                    <a:pt x="36" y="35"/>
                    <a:pt x="35" y="35"/>
                  </a:cubicBezTo>
                  <a:cubicBezTo>
                    <a:pt x="25" y="35"/>
                    <a:pt x="25" y="35"/>
                    <a:pt x="25" y="35"/>
                  </a:cubicBezTo>
                  <a:cubicBezTo>
                    <a:pt x="25" y="25"/>
                    <a:pt x="25" y="25"/>
                    <a:pt x="25" y="25"/>
                  </a:cubicBezTo>
                  <a:cubicBezTo>
                    <a:pt x="18" y="25"/>
                    <a:pt x="18" y="25"/>
                    <a:pt x="18" y="25"/>
                  </a:cubicBezTo>
                  <a:cubicBezTo>
                    <a:pt x="18" y="35"/>
                    <a:pt x="18" y="35"/>
                    <a:pt x="18" y="35"/>
                  </a:cubicBezTo>
                  <a:cubicBezTo>
                    <a:pt x="8" y="35"/>
                    <a:pt x="8" y="35"/>
                    <a:pt x="8" y="35"/>
                  </a:cubicBezTo>
                  <a:cubicBezTo>
                    <a:pt x="7" y="35"/>
                    <a:pt x="6" y="34"/>
                    <a:pt x="6" y="33"/>
                  </a:cubicBezTo>
                  <a:cubicBezTo>
                    <a:pt x="6" y="20"/>
                    <a:pt x="6" y="20"/>
                    <a:pt x="6" y="20"/>
                  </a:cubicBezTo>
                  <a:cubicBezTo>
                    <a:pt x="6" y="20"/>
                    <a:pt x="6" y="20"/>
                    <a:pt x="6" y="20"/>
                  </a:cubicBezTo>
                  <a:cubicBezTo>
                    <a:pt x="21" y="8"/>
                    <a:pt x="21" y="8"/>
                    <a:pt x="21" y="8"/>
                  </a:cubicBezTo>
                  <a:cubicBezTo>
                    <a:pt x="37" y="20"/>
                    <a:pt x="37" y="20"/>
                    <a:pt x="37" y="20"/>
                  </a:cubicBezTo>
                  <a:cubicBezTo>
                    <a:pt x="37" y="20"/>
                    <a:pt x="37" y="20"/>
                    <a:pt x="37" y="20"/>
                  </a:cubicBezTo>
                  <a:lnTo>
                    <a:pt x="37" y="33"/>
                  </a:lnTo>
                  <a:close/>
                </a:path>
              </a:pathLst>
            </a:custGeom>
            <a:solidFill>
              <a:srgbClr val="1C50A2"/>
            </a:solidFill>
            <a:ln>
              <a:noFill/>
            </a:ln>
          </p:spPr>
          <p:txBody>
            <a:bodyPr vert="horz" wrap="square" lIns="72576" tIns="36288" rIns="72576" bIns="36288" numCol="1" anchor="t" anchorCtr="0" compatLnSpc="1"/>
            <a:lstStyle>
              <a:defPPr>
                <a:defRPr lang="zh-CN"/>
              </a:defPPr>
              <a:lvl1pPr marL="0" algn="l" defTabSz="914400" rtl="0" eaLnBrk="1" latinLnBrk="0" hangingPunct="1">
                <a:defRPr sz="1825" kern="1200">
                  <a:solidFill>
                    <a:schemeClr val="tx1"/>
                  </a:solidFill>
                  <a:latin typeface="+mn-lt"/>
                  <a:ea typeface="+mn-ea"/>
                  <a:cs typeface="+mn-cs"/>
                </a:defRPr>
              </a:lvl1pPr>
              <a:lvl2pPr marL="457200" algn="l" defTabSz="914400" rtl="0" eaLnBrk="1" latinLnBrk="0" hangingPunct="1">
                <a:defRPr sz="1825" kern="1200">
                  <a:solidFill>
                    <a:schemeClr val="tx1"/>
                  </a:solidFill>
                  <a:latin typeface="+mn-lt"/>
                  <a:ea typeface="+mn-ea"/>
                  <a:cs typeface="+mn-cs"/>
                </a:defRPr>
              </a:lvl2pPr>
              <a:lvl3pPr marL="914400" algn="l" defTabSz="914400" rtl="0" eaLnBrk="1" latinLnBrk="0" hangingPunct="1">
                <a:defRPr sz="1825" kern="1200">
                  <a:solidFill>
                    <a:schemeClr val="tx1"/>
                  </a:solidFill>
                  <a:latin typeface="+mn-lt"/>
                  <a:ea typeface="+mn-ea"/>
                  <a:cs typeface="+mn-cs"/>
                </a:defRPr>
              </a:lvl3pPr>
              <a:lvl4pPr marL="1371600" algn="l" defTabSz="914400" rtl="0" eaLnBrk="1" latinLnBrk="0" hangingPunct="1">
                <a:defRPr sz="1825" kern="1200">
                  <a:solidFill>
                    <a:schemeClr val="tx1"/>
                  </a:solidFill>
                  <a:latin typeface="+mn-lt"/>
                  <a:ea typeface="+mn-ea"/>
                  <a:cs typeface="+mn-cs"/>
                </a:defRPr>
              </a:lvl4pPr>
              <a:lvl5pPr marL="1828800" algn="l" defTabSz="914400" rtl="0" eaLnBrk="1" latinLnBrk="0" hangingPunct="1">
                <a:defRPr sz="1825" kern="1200">
                  <a:solidFill>
                    <a:schemeClr val="tx1"/>
                  </a:solidFill>
                  <a:latin typeface="+mn-lt"/>
                  <a:ea typeface="+mn-ea"/>
                  <a:cs typeface="+mn-cs"/>
                </a:defRPr>
              </a:lvl5pPr>
              <a:lvl6pPr marL="2286000" algn="l" defTabSz="914400" rtl="0" eaLnBrk="1" latinLnBrk="0" hangingPunct="1">
                <a:defRPr sz="1825" kern="1200">
                  <a:solidFill>
                    <a:schemeClr val="tx1"/>
                  </a:solidFill>
                  <a:latin typeface="+mn-lt"/>
                  <a:ea typeface="+mn-ea"/>
                  <a:cs typeface="+mn-cs"/>
                </a:defRPr>
              </a:lvl6pPr>
              <a:lvl7pPr marL="2743200" algn="l" defTabSz="914400" rtl="0" eaLnBrk="1" latinLnBrk="0" hangingPunct="1">
                <a:defRPr sz="1825" kern="1200">
                  <a:solidFill>
                    <a:schemeClr val="tx1"/>
                  </a:solidFill>
                  <a:latin typeface="+mn-lt"/>
                  <a:ea typeface="+mn-ea"/>
                  <a:cs typeface="+mn-cs"/>
                </a:defRPr>
              </a:lvl7pPr>
              <a:lvl8pPr marL="3200400" algn="l" defTabSz="914400" rtl="0" eaLnBrk="1" latinLnBrk="0" hangingPunct="1">
                <a:defRPr sz="1825" kern="1200">
                  <a:solidFill>
                    <a:schemeClr val="tx1"/>
                  </a:solidFill>
                  <a:latin typeface="+mn-lt"/>
                  <a:ea typeface="+mn-ea"/>
                  <a:cs typeface="+mn-cs"/>
                </a:defRPr>
              </a:lvl8pPr>
              <a:lvl9pPr marL="3658235" algn="l" defTabSz="914400" rtl="0" eaLnBrk="1" latinLnBrk="0" hangingPunct="1">
                <a:defRPr sz="1825" kern="1200">
                  <a:solidFill>
                    <a:schemeClr val="tx1"/>
                  </a:solidFill>
                  <a:latin typeface="+mn-lt"/>
                  <a:ea typeface="+mn-ea"/>
                  <a:cs typeface="+mn-cs"/>
                </a:defRPr>
              </a:lvl9pPr>
            </a:lstStyle>
            <a:p>
              <a:pPr fontAlgn="auto">
                <a:spcBef>
                  <a:spcPts val="0"/>
                </a:spcBef>
                <a:spcAft>
                  <a:spcPts val="0"/>
                </a:spcAft>
              </a:pPr>
              <a:endParaRPr lang="id-ID" sz="100">
                <a:solidFill>
                  <a:prstClr val="black"/>
                </a:solidFill>
                <a:latin typeface="Calibri" panose="020F0502020204030204"/>
                <a:ea typeface="+mn-ea"/>
              </a:endParaRPr>
            </a:p>
          </p:txBody>
        </p:sp>
      </p:grpSp>
      <p:grpSp>
        <p:nvGrpSpPr>
          <p:cNvPr id="29" name="组合 28"/>
          <p:cNvGrpSpPr/>
          <p:nvPr/>
        </p:nvGrpSpPr>
        <p:grpSpPr>
          <a:xfrm>
            <a:off x="8312651" y="3775695"/>
            <a:ext cx="2227581" cy="370768"/>
            <a:chOff x="4654427" y="4718860"/>
            <a:chExt cx="1663809" cy="276971"/>
          </a:xfrm>
        </p:grpSpPr>
        <p:grpSp>
          <p:nvGrpSpPr>
            <p:cNvPr id="30" name="组合 29"/>
            <p:cNvGrpSpPr/>
            <p:nvPr/>
          </p:nvGrpSpPr>
          <p:grpSpPr>
            <a:xfrm>
              <a:off x="4654427" y="4718860"/>
              <a:ext cx="276971" cy="276971"/>
              <a:chOff x="3725237" y="4930504"/>
              <a:chExt cx="531780" cy="531780"/>
            </a:xfrm>
          </p:grpSpPr>
          <p:sp>
            <p:nvSpPr>
              <p:cNvPr id="32" name="圆角矩形 2"/>
              <p:cNvSpPr/>
              <p:nvPr/>
            </p:nvSpPr>
            <p:spPr>
              <a:xfrm>
                <a:off x="3725237" y="4930504"/>
                <a:ext cx="531780" cy="531780"/>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33"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rgbClr val="1C50A2"/>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31" name="文本框 22"/>
            <p:cNvSpPr txBox="1"/>
            <p:nvPr/>
          </p:nvSpPr>
          <p:spPr>
            <a:xfrm>
              <a:off x="4925563" y="4750469"/>
              <a:ext cx="1392673" cy="229115"/>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1" dirty="0">
                  <a:solidFill>
                    <a:schemeClr val="bg1"/>
                  </a:solidFill>
                  <a:latin typeface="Arial" panose="020B0604020202020204"/>
                  <a:cs typeface="微软雅黑" panose="020B0503020204020204" charset="-122"/>
                  <a:sym typeface="Arial" panose="020B0604020202020204" pitchFamily="34" charset="0"/>
                </a:rPr>
                <a:t>学  号</a:t>
              </a:r>
              <a:r>
                <a:rPr kumimoji="0" lang="zh-CN" altLang="en-US"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a:t>
              </a:r>
              <a:r>
                <a:rPr kumimoji="0" lang="en-US" altLang="zh-CN" sz="14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2020022076</a:t>
              </a:r>
              <a:endParaRPr kumimoji="0" lang="zh-CN" altLang="en-US" sz="14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5384" y="1318784"/>
            <a:ext cx="3128127" cy="31281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07438" y="171919"/>
            <a:ext cx="670385" cy="604428"/>
            <a:chOff x="5424755" y="1340768"/>
            <a:chExt cx="670560" cy="604586"/>
          </a:xfrm>
        </p:grpSpPr>
        <p:grpSp>
          <p:nvGrpSpPr>
            <p:cNvPr id="14" name="组合 13"/>
            <p:cNvGrpSpPr/>
            <p:nvPr/>
          </p:nvGrpSpPr>
          <p:grpSpPr>
            <a:xfrm>
              <a:off x="5424755" y="1340768"/>
              <a:ext cx="670560" cy="604586"/>
              <a:chOff x="3720691" y="2824413"/>
              <a:chExt cx="1341120" cy="1209172"/>
            </a:xfrm>
          </p:grpSpPr>
          <p:sp>
            <p:nvSpPr>
              <p:cNvPr id="1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5"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 name="文本框 9"/>
          <p:cNvSpPr txBox="1"/>
          <p:nvPr/>
        </p:nvSpPr>
        <p:spPr>
          <a:xfrm>
            <a:off x="1124442" y="290670"/>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ea typeface="微软雅黑" panose="020B0503020204020204" charset="-122"/>
              </a:rPr>
              <a:t>研究背景和意义</a:t>
            </a:r>
          </a:p>
        </p:txBody>
      </p:sp>
      <p:sp>
        <p:nvSpPr>
          <p:cNvPr id="13" name="Freeform 126"/>
          <p:cNvSpPr>
            <a:spLocks noChangeAspect="1" noEditPoints="1"/>
          </p:cNvSpPr>
          <p:nvPr/>
        </p:nvSpPr>
        <p:spPr bwMode="auto">
          <a:xfrm>
            <a:off x="611535"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0" name="iŝḷíḍè"/>
          <p:cNvSpPr/>
          <p:nvPr/>
        </p:nvSpPr>
        <p:spPr bwMode="auto">
          <a:xfrm>
            <a:off x="978211" y="1142284"/>
            <a:ext cx="2486441" cy="498917"/>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mj-ea"/>
                <a:ea typeface="+mj-ea"/>
              </a:rPr>
              <a:t>数字水印定义</a:t>
            </a:r>
          </a:p>
        </p:txBody>
      </p:sp>
      <p:sp>
        <p:nvSpPr>
          <p:cNvPr id="33" name="Title 6"/>
          <p:cNvSpPr txBox="1"/>
          <p:nvPr>
            <p:custDataLst>
              <p:tags r:id="rId1"/>
            </p:custDataLst>
          </p:nvPr>
        </p:nvSpPr>
        <p:spPr>
          <a:xfrm>
            <a:off x="1349375" y="1776730"/>
            <a:ext cx="9671050" cy="867410"/>
          </a:xfrm>
          <a:prstGeom prst="rect">
            <a:avLst/>
          </a:prstGeom>
          <a:noFill/>
          <a:ln w="3175">
            <a:noFill/>
            <a:prstDash val="dash"/>
          </a:ln>
        </p:spPr>
        <p:txBody>
          <a:bodyPr lIns="72000" tIns="0" rIns="72000" bIns="0"/>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0" marR="0" lvl="0" indent="0" algn="just" defTabSz="913765" rtl="0" eaLnBrk="1" fontAlgn="auto" latinLnBrk="0" hangingPunct="1">
              <a:lnSpc>
                <a:spcPct val="130000"/>
              </a:lnSpc>
              <a:spcBef>
                <a:spcPct val="0"/>
              </a:spcBef>
              <a:spcAft>
                <a:spcPts val="800"/>
              </a:spcAft>
              <a:buClrTx/>
              <a:buSzTx/>
              <a:buFontTx/>
              <a:buNone/>
              <a:defRPr/>
            </a:pPr>
            <a:r>
              <a:rPr altLang="zh-CN" sz="1800" spc="50" dirty="0">
                <a:ln w="3175">
                  <a:noFill/>
                </a:ln>
                <a:effectLst>
                  <a:outerShdw blurRad="38100" dist="19050" dir="2700000" algn="tl" rotWithShape="0">
                    <a:schemeClr val="dk1">
                      <a:alpha val="40000"/>
                    </a:schemeClr>
                  </a:outerShdw>
                </a:effectLst>
                <a:latin typeface="+mn-ea"/>
                <a:cs typeface="+mn-ea"/>
                <a:sym typeface="微软雅黑" panose="020B0503020204020204" charset="-122"/>
              </a:rPr>
              <a:t>     </a:t>
            </a:r>
            <a:r>
              <a:rPr lang="zh-CN" altLang="en-US" sz="1800" spc="50" dirty="0">
                <a:ln w="3175">
                  <a:noFill/>
                </a:ln>
                <a:effectLst>
                  <a:outerShdw blurRad="38100" dist="19050" dir="2700000" algn="tl" rotWithShape="0">
                    <a:schemeClr val="dk1">
                      <a:alpha val="40000"/>
                    </a:schemeClr>
                  </a:outerShdw>
                </a:effectLst>
                <a:latin typeface="+mn-ea"/>
                <a:cs typeface="+mn-ea"/>
                <a:sym typeface="微软雅黑" panose="020B0503020204020204" charset="-122"/>
              </a:rPr>
              <a:t>数字水印技术是指将带有版权认证信息的特定数字信号嵌入载体图像中，以此达到图像版权保护、完整性验证等目的。</a:t>
            </a:r>
          </a:p>
        </p:txBody>
      </p:sp>
      <p:sp>
        <p:nvSpPr>
          <p:cNvPr id="36" name="TextBox 28"/>
          <p:cNvSpPr txBox="1"/>
          <p:nvPr/>
        </p:nvSpPr>
        <p:spPr>
          <a:xfrm>
            <a:off x="1537969" y="5238476"/>
            <a:ext cx="8937119" cy="1428537"/>
          </a:xfrm>
          <a:prstGeom prst="rect">
            <a:avLst/>
          </a:prstGeom>
          <a:noFill/>
          <a:effectLst/>
        </p:spPr>
        <p:txBody>
          <a:bodyPr wrap="none" lIns="0" tIns="0" rIns="0" bIns="0" anchor="ctr" anchorCtr="0">
            <a:noAutofit/>
          </a:bodyPr>
          <a:lstStyle/>
          <a:p>
            <a:pPr>
              <a:lnSpc>
                <a:spcPct val="150000"/>
              </a:lnSpc>
            </a:pPr>
            <a:r>
              <a:rPr lang="zh-CN" altLang="en-US" sz="2000" b="1">
                <a:latin typeface="+mj-ea"/>
                <a:ea typeface="+mj-ea"/>
                <a:cs typeface="+mj-ea"/>
                <a:sym typeface="+mn-lt"/>
              </a:rPr>
              <a:t>零水印：</a:t>
            </a:r>
            <a:r>
              <a:rPr lang="zh-CN" altLang="en-US" i="0">
                <a:effectLst/>
                <a:latin typeface="+mn-ea"/>
              </a:rPr>
              <a:t>利用图像的特征构造水印</a:t>
            </a:r>
            <a:r>
              <a:rPr lang="zh-CN" altLang="en-US">
                <a:latin typeface="+mn-ea"/>
              </a:rPr>
              <a:t>，</a:t>
            </a:r>
            <a:r>
              <a:rPr lang="zh-CN" altLang="en-US">
                <a:latin typeface="+mn-ea"/>
                <a:cs typeface="+mj-ea"/>
                <a:sym typeface="+mn-lt"/>
              </a:rPr>
              <a:t>不进行水印信息的嵌入</a:t>
            </a:r>
            <a:endParaRPr lang="en-US" altLang="zh-CN">
              <a:latin typeface="+mn-ea"/>
              <a:cs typeface="+mj-ea"/>
              <a:sym typeface="+mn-lt"/>
            </a:endParaRPr>
          </a:p>
          <a:p>
            <a:pPr>
              <a:lnSpc>
                <a:spcPct val="150000"/>
              </a:lnSpc>
            </a:pPr>
            <a:r>
              <a:rPr lang="zh-CN" altLang="en-US" sz="2000" b="1">
                <a:latin typeface="+mj-ea"/>
                <a:ea typeface="+mj-ea"/>
                <a:cs typeface="+mj-ea"/>
                <a:sym typeface="+mn-lt"/>
              </a:rPr>
              <a:t>鲁棒水印：</a:t>
            </a:r>
            <a:r>
              <a:rPr lang="zh-CN" altLang="en-US">
                <a:latin typeface="+mj-ea"/>
                <a:ea typeface="+mj-ea"/>
                <a:cs typeface="+mj-ea"/>
                <a:sym typeface="+mn-lt"/>
              </a:rPr>
              <a:t>嵌入式水印，能够抵御多种类型的图像攻击，会对原图像造成失真</a:t>
            </a:r>
            <a:endParaRPr lang="en-US" altLang="zh-CN">
              <a:latin typeface="+mj-ea"/>
              <a:ea typeface="+mj-ea"/>
              <a:cs typeface="+mj-ea"/>
              <a:sym typeface="+mn-lt"/>
            </a:endParaRPr>
          </a:p>
          <a:p>
            <a:pPr>
              <a:lnSpc>
                <a:spcPct val="150000"/>
              </a:lnSpc>
            </a:pPr>
            <a:r>
              <a:rPr lang="zh-CN" altLang="en-US" sz="2000" b="1">
                <a:latin typeface="+mj-ea"/>
                <a:ea typeface="+mj-ea"/>
                <a:cs typeface="+mj-ea"/>
                <a:sym typeface="+mn-lt"/>
              </a:rPr>
              <a:t>可逆水印：</a:t>
            </a:r>
            <a:r>
              <a:rPr lang="zh-CN" altLang="en-US">
                <a:latin typeface="+mj-ea"/>
                <a:ea typeface="+mj-ea"/>
                <a:cs typeface="+mj-ea"/>
                <a:sym typeface="+mn-lt"/>
              </a:rPr>
              <a:t>嵌入式水印，能够进行水印信息的提取，无损恢复原图像</a:t>
            </a:r>
            <a:endParaRPr lang="zh-CN" altLang="en-US" dirty="0">
              <a:latin typeface="+mj-ea"/>
              <a:ea typeface="+mj-ea"/>
              <a:cs typeface="+mj-ea"/>
              <a:sym typeface="+mn-lt"/>
            </a:endParaRPr>
          </a:p>
        </p:txBody>
      </p:sp>
      <p:sp>
        <p:nvSpPr>
          <p:cNvPr id="50" name="文本框 49"/>
          <p:cNvSpPr txBox="1"/>
          <p:nvPr/>
        </p:nvSpPr>
        <p:spPr>
          <a:xfrm>
            <a:off x="4588606" y="4486459"/>
            <a:ext cx="3893384"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1-2 </a:t>
            </a:r>
            <a:r>
              <a:rPr lang="zh-CN" altLang="en-US" sz="1600" dirty="0">
                <a:latin typeface="+mn-ea"/>
                <a:cs typeface="+mn-ea"/>
                <a:sym typeface="微软雅黑" panose="020B0503020204020204" charset="-122"/>
              </a:rPr>
              <a:t>数字水印技术流程</a:t>
            </a:r>
          </a:p>
        </p:txBody>
      </p:sp>
      <p:pic>
        <p:nvPicPr>
          <p:cNvPr id="51"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970" y="2600325"/>
            <a:ext cx="9482455" cy="1779905"/>
          </a:xfrm>
          <a:prstGeom prst="rect">
            <a:avLst/>
          </a:prstGeom>
        </p:spPr>
      </p:pic>
      <p:sp>
        <p:nvSpPr>
          <p:cNvPr id="52" name="iŝḷíḍè"/>
          <p:cNvSpPr/>
          <p:nvPr/>
        </p:nvSpPr>
        <p:spPr bwMode="auto">
          <a:xfrm>
            <a:off x="879786" y="4739559"/>
            <a:ext cx="2486441" cy="498917"/>
          </a:xfrm>
          <a:prstGeom prst="rect">
            <a:avLst/>
          </a:prstGeom>
          <a:solidFill>
            <a:srgbClr val="1C50A2"/>
          </a:solidFill>
          <a:ln w="9525">
            <a:noFill/>
            <a:miter lim="8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mj-ea"/>
                <a:ea typeface="+mj-ea"/>
              </a:rPr>
              <a:t>数字水印分类</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07438" y="171919"/>
            <a:ext cx="670385" cy="604428"/>
            <a:chOff x="5424755" y="1340768"/>
            <a:chExt cx="670560" cy="604586"/>
          </a:xfrm>
        </p:grpSpPr>
        <p:grpSp>
          <p:nvGrpSpPr>
            <p:cNvPr id="14" name="组合 13"/>
            <p:cNvGrpSpPr/>
            <p:nvPr/>
          </p:nvGrpSpPr>
          <p:grpSpPr>
            <a:xfrm>
              <a:off x="5424755" y="1340768"/>
              <a:ext cx="670560" cy="604586"/>
              <a:chOff x="3720691" y="2824413"/>
              <a:chExt cx="1341120" cy="1209172"/>
            </a:xfrm>
          </p:grpSpPr>
          <p:sp>
            <p:nvSpPr>
              <p:cNvPr id="1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5"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 name="文本框 9"/>
          <p:cNvSpPr txBox="1"/>
          <p:nvPr/>
        </p:nvSpPr>
        <p:spPr>
          <a:xfrm>
            <a:off x="1124442" y="290670"/>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ea typeface="微软雅黑" panose="020B0503020204020204" charset="-122"/>
              </a:rPr>
              <a:t>研究背景和意义</a:t>
            </a:r>
          </a:p>
        </p:txBody>
      </p:sp>
      <p:sp>
        <p:nvSpPr>
          <p:cNvPr id="13" name="Freeform 126"/>
          <p:cNvSpPr>
            <a:spLocks noChangeAspect="1" noEditPoints="1"/>
          </p:cNvSpPr>
          <p:nvPr/>
        </p:nvSpPr>
        <p:spPr bwMode="auto">
          <a:xfrm>
            <a:off x="611535"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00" name="文本框 99"/>
          <p:cNvSpPr txBox="1"/>
          <p:nvPr/>
        </p:nvSpPr>
        <p:spPr>
          <a:xfrm>
            <a:off x="428625" y="1198245"/>
            <a:ext cx="7251065" cy="922020"/>
          </a:xfrm>
          <a:prstGeom prst="rect">
            <a:avLst/>
          </a:prstGeom>
          <a:noFill/>
          <a:ln w="9525">
            <a:noFill/>
          </a:ln>
        </p:spPr>
        <p:txBody>
          <a:bodyPr wrap="square">
            <a:spAutoFit/>
          </a:bodyPr>
          <a:lstStyle/>
          <a:p>
            <a:pPr indent="127000" fontAlgn="auto">
              <a:lnSpc>
                <a:spcPct val="150000"/>
              </a:lnSpc>
            </a:pPr>
            <a:r>
              <a:rPr lang="en-US" altLang="zh-CN"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 </a:t>
            </a:r>
            <a:r>
              <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rPr>
              <a:t>弥散加权成像(Diffusion-weighted imaging, DWI)</a:t>
            </a:r>
          </a:p>
          <a:p>
            <a:pPr indent="127000"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作为一种新型功能磁共振成像技术，在临床诊断方面具有重要应用价值</a:t>
            </a:r>
          </a:p>
        </p:txBody>
      </p:sp>
      <p:sp>
        <p:nvSpPr>
          <p:cNvPr id="18" name="文本框 17"/>
          <p:cNvSpPr txBox="1"/>
          <p:nvPr/>
        </p:nvSpPr>
        <p:spPr>
          <a:xfrm>
            <a:off x="499745" y="2423795"/>
            <a:ext cx="3718560" cy="1660525"/>
          </a:xfrm>
          <a:prstGeom prst="rect">
            <a:avLst/>
          </a:prstGeom>
          <a:noFill/>
        </p:spPr>
        <p:txBody>
          <a:bodyPr wrap="square" rtlCol="0" anchor="t">
            <a:spAutoFit/>
          </a:bodyPr>
          <a:lstStyle/>
          <a:p>
            <a:pPr indent="127000" algn="l">
              <a:lnSpc>
                <a:spcPct val="150000"/>
              </a:lnSpc>
              <a:buClrTx/>
              <a:buSzTx/>
              <a:buFontTx/>
            </a:pPr>
            <a:r>
              <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sym typeface="+mn-ea"/>
              </a:rPr>
              <a:t>DWI的数据结构</a:t>
            </a: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前二维</a:t>
            </a:r>
            <a:r>
              <a:rPr lang="zh-CN" altLang="en-US" sz="1600" spc="50">
                <a:ln w="3175">
                  <a:noFill/>
                </a:ln>
                <a:solidFill>
                  <a:sysClr val="windowText" lastClr="000000"/>
                </a:solidFill>
                <a:effectLst>
                  <a:outerShdw blurRad="38100" dist="19050" dir="2700000" algn="tl" rotWithShape="0">
                    <a:schemeClr val="dk1">
                      <a:alpha val="40000"/>
                    </a:schemeClr>
                  </a:outerShdw>
                </a:effectLst>
                <a:latin typeface="+mn-ea"/>
                <a:cs typeface="+mn-ea"/>
              </a:rPr>
              <a:t>表示器官横截面图像</a:t>
            </a:r>
            <a:endPar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endParaRP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第三维</a:t>
            </a:r>
            <a:r>
              <a:rPr lang="zh-CN" altLang="en-US" sz="1600" spc="50">
                <a:ln w="3175">
                  <a:noFill/>
                </a:ln>
                <a:solidFill>
                  <a:sysClr val="windowText" lastClr="000000"/>
                </a:solidFill>
                <a:effectLst>
                  <a:outerShdw blurRad="38100" dist="19050" dir="2700000" algn="tl" rotWithShape="0">
                    <a:schemeClr val="dk1">
                      <a:alpha val="40000"/>
                    </a:schemeClr>
                  </a:outerShdw>
                </a:effectLst>
                <a:latin typeface="+mn-ea"/>
                <a:cs typeface="+mn-ea"/>
              </a:rPr>
              <a:t>表示断层数量</a:t>
            </a:r>
            <a:endPar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endParaRP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第</a:t>
            </a:r>
            <a:r>
              <a:rPr lang="zh-CN" altLang="en-US" sz="1600" spc="50">
                <a:ln w="3175">
                  <a:noFill/>
                </a:ln>
                <a:solidFill>
                  <a:sysClr val="windowText" lastClr="000000"/>
                </a:solidFill>
                <a:effectLst>
                  <a:outerShdw blurRad="38100" dist="19050" dir="2700000" algn="tl" rotWithShape="0">
                    <a:schemeClr val="dk1">
                      <a:alpha val="40000"/>
                    </a:schemeClr>
                  </a:outerShdw>
                </a:effectLst>
                <a:latin typeface="+mn-ea"/>
                <a:cs typeface="+mn-ea"/>
              </a:rPr>
              <a:t>四维表示不同的扩散梯度方向</a:t>
            </a:r>
            <a:endPar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endParaRPr>
          </a:p>
        </p:txBody>
      </p:sp>
      <p:sp>
        <p:nvSpPr>
          <p:cNvPr id="19" name="文本框 18"/>
          <p:cNvSpPr txBox="1"/>
          <p:nvPr/>
        </p:nvSpPr>
        <p:spPr>
          <a:xfrm>
            <a:off x="499745" y="4363085"/>
            <a:ext cx="3718560" cy="1618520"/>
          </a:xfrm>
          <a:prstGeom prst="rect">
            <a:avLst/>
          </a:prstGeom>
          <a:noFill/>
        </p:spPr>
        <p:txBody>
          <a:bodyPr wrap="square" rtlCol="0" anchor="t">
            <a:spAutoFit/>
          </a:bodyPr>
          <a:lstStyle/>
          <a:p>
            <a:pPr indent="127000" algn="l">
              <a:lnSpc>
                <a:spcPct val="150000"/>
              </a:lnSpc>
              <a:buClrTx/>
              <a:buSzTx/>
              <a:buFontTx/>
            </a:pPr>
            <a:r>
              <a:rPr lang="zh-CN" altLang="en-US" sz="2000" b="1" spc="50" dirty="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sym typeface="+mn-ea"/>
              </a:rPr>
              <a:t>DWI的</a:t>
            </a:r>
            <a:r>
              <a:rPr lang="zh-CN" altLang="en-US" sz="2000" b="1" spc="50">
                <a:ln w="3175">
                  <a:noFill/>
                </a:ln>
                <a:solidFill>
                  <a:sysClr val="windowText" lastClr="000000"/>
                </a:solidFill>
                <a:effectLst>
                  <a:outerShdw blurRad="38100" dist="19050" dir="2700000" algn="tl" rotWithShape="0">
                    <a:schemeClr val="dk1">
                      <a:alpha val="40000"/>
                    </a:schemeClr>
                  </a:outerShdw>
                </a:effectLst>
                <a:latin typeface="+mj-ea"/>
                <a:ea typeface="+mj-ea"/>
                <a:cs typeface="+mj-ea"/>
                <a:sym typeface="+mn-ea"/>
              </a:rPr>
              <a:t>数据特征</a:t>
            </a:r>
            <a:endPar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endParaRP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复杂的边缘纹理特征</a:t>
            </a: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更高的数据精度</a:t>
            </a:r>
          </a:p>
          <a:p>
            <a:pPr algn="l" fontAlgn="auto">
              <a:lnSpc>
                <a:spcPct val="150000"/>
              </a:lnSpc>
            </a:pPr>
            <a:r>
              <a:rPr lang="en-US" altLang="zh-CN"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  </a:t>
            </a:r>
            <a:r>
              <a:rPr lang="zh-CN" altLang="en-US" sz="1600" spc="50" dirty="0">
                <a:ln w="3175">
                  <a:noFill/>
                </a:ln>
                <a:solidFill>
                  <a:sysClr val="windowText" lastClr="000000"/>
                </a:solidFill>
                <a:effectLst>
                  <a:outerShdw blurRad="38100" dist="19050" dir="2700000" algn="tl" rotWithShape="0">
                    <a:schemeClr val="dk1">
                      <a:alpha val="40000"/>
                    </a:schemeClr>
                  </a:outerShdw>
                </a:effectLst>
                <a:latin typeface="+mn-ea"/>
                <a:cs typeface="+mn-ea"/>
              </a:rPr>
              <a:t>失真容忍度低</a:t>
            </a:r>
          </a:p>
        </p:txBody>
      </p:sp>
      <p:sp>
        <p:nvSpPr>
          <p:cNvPr id="50" name="文本框 49"/>
          <p:cNvSpPr txBox="1"/>
          <p:nvPr/>
        </p:nvSpPr>
        <p:spPr>
          <a:xfrm>
            <a:off x="5969096" y="5983789"/>
            <a:ext cx="3893384" cy="337185"/>
          </a:xfrm>
          <a:prstGeom prst="rect">
            <a:avLst/>
          </a:prstGeom>
          <a:noFill/>
        </p:spPr>
        <p:txBody>
          <a:bodyPr wrap="square">
            <a:spAutoFit/>
          </a:bodyPr>
          <a:lstStyle/>
          <a:p>
            <a:pPr eaLnBrk="1" hangingPunct="1"/>
            <a:r>
              <a:rPr lang="zh-CN" altLang="zh-CN" sz="1600" dirty="0">
                <a:latin typeface="+mn-ea"/>
                <a:cs typeface="+mn-ea"/>
                <a:sym typeface="微软雅黑" panose="020B0503020204020204" charset="-122"/>
              </a:rPr>
              <a:t>图</a:t>
            </a:r>
            <a:r>
              <a:rPr lang="en-US" altLang="zh-CN" sz="1600" dirty="0">
                <a:latin typeface="+mn-ea"/>
                <a:cs typeface="+mn-ea"/>
                <a:sym typeface="微软雅黑" panose="020B0503020204020204" charset="-122"/>
              </a:rPr>
              <a:t>1-1 DWI</a:t>
            </a:r>
            <a:r>
              <a:rPr lang="zh-CN" altLang="en-US" sz="1600" dirty="0">
                <a:latin typeface="+mn-ea"/>
                <a:cs typeface="+mn-ea"/>
                <a:sym typeface="微软雅黑" panose="020B0503020204020204" charset="-122"/>
              </a:rPr>
              <a:t>的数据结构示意图</a:t>
            </a:r>
          </a:p>
        </p:txBody>
      </p:sp>
      <p:pic>
        <p:nvPicPr>
          <p:cNvPr id="24" name="图片 23">
            <a:extLst>
              <a:ext uri="{FF2B5EF4-FFF2-40B4-BE49-F238E27FC236}">
                <a16:creationId xmlns:a16="http://schemas.microsoft.com/office/drawing/2014/main" id="{EFE2B5C0-49F9-2123-A8D7-95240755AA15}"/>
              </a:ext>
            </a:extLst>
          </p:cNvPr>
          <p:cNvPicPr>
            <a:picLocks noChangeAspect="1"/>
          </p:cNvPicPr>
          <p:nvPr/>
        </p:nvPicPr>
        <p:blipFill>
          <a:blip r:embed="rId2"/>
          <a:stretch>
            <a:fillRect/>
          </a:stretch>
        </p:blipFill>
        <p:spPr>
          <a:xfrm>
            <a:off x="5149093" y="2018575"/>
            <a:ext cx="4944134" cy="4365896"/>
          </a:xfrm>
          <a:prstGeom prst="rect">
            <a:avLst/>
          </a:prstGeom>
        </p:spPr>
      </p:pic>
      <p:sp>
        <p:nvSpPr>
          <p:cNvPr id="25" name="文本框 24">
            <a:extLst>
              <a:ext uri="{FF2B5EF4-FFF2-40B4-BE49-F238E27FC236}">
                <a16:creationId xmlns:a16="http://schemas.microsoft.com/office/drawing/2014/main" id="{7CD9DD24-34C0-2047-4EDE-440EC98AB53B}"/>
              </a:ext>
            </a:extLst>
          </p:cNvPr>
          <p:cNvSpPr txBox="1"/>
          <p:nvPr/>
        </p:nvSpPr>
        <p:spPr>
          <a:xfrm>
            <a:off x="654457" y="6496701"/>
            <a:ext cx="10573674" cy="307777"/>
          </a:xfrm>
          <a:prstGeom prst="rect">
            <a:avLst/>
          </a:prstGeom>
          <a:noFill/>
        </p:spPr>
        <p:txBody>
          <a:bodyPr wrap="square">
            <a:spAutoFit/>
          </a:bodyPr>
          <a:lstStyle/>
          <a:p>
            <a:r>
              <a:rPr lang="en-US" altLang="zh-CN" sz="1400">
                <a:solidFill>
                  <a:srgbClr val="333333"/>
                </a:solidFill>
                <a:latin typeface="Times New Roman" panose="02020603050405020304" pitchFamily="18" charset="0"/>
                <a:cs typeface="Times New Roman" panose="02020603050405020304" pitchFamily="18" charset="0"/>
              </a:rPr>
              <a:t>[1]</a:t>
            </a:r>
            <a:r>
              <a:rPr lang="en-US" altLang="zh-CN" sz="1400">
                <a:solidFill>
                  <a:srgbClr val="222222"/>
                </a:solidFill>
                <a:latin typeface="Times New Roman" panose="02020603050405020304" pitchFamily="18" charset="0"/>
                <a:cs typeface="Times New Roman" panose="02020603050405020304" pitchFamily="18" charset="0"/>
              </a:rPr>
              <a:t> </a:t>
            </a:r>
            <a:r>
              <a:rPr lang="en-US" altLang="zh-CN" sz="1400" b="0" i="0">
                <a:solidFill>
                  <a:srgbClr val="222222"/>
                </a:solidFill>
                <a:effectLst/>
                <a:latin typeface="Times New Roman" panose="02020603050405020304" pitchFamily="18" charset="0"/>
                <a:cs typeface="Times New Roman" panose="02020603050405020304" pitchFamily="18" charset="0"/>
              </a:rPr>
              <a:t>Bammer R. Basic principles of diffusion-weighted imaging[J]. European journal of radiology, 2003, 45(3): 169-184.</a:t>
            </a:r>
            <a:endParaRPr lang="zh-CN" altLang="en-US" sz="1400" dirty="0">
              <a:latin typeface="Times New Roman" panose="02020603050405020304" pitchFamily="18" charset="0"/>
              <a:cs typeface="Times New Roman" panose="02020603050405020304" pitchFamily="18" charset="0"/>
            </a:endParaRPr>
          </a:p>
        </p:txBody>
      </p:sp>
      <p:cxnSp>
        <p:nvCxnSpPr>
          <p:cNvPr id="26" name="直接连接符 25">
            <a:extLst>
              <a:ext uri="{FF2B5EF4-FFF2-40B4-BE49-F238E27FC236}">
                <a16:creationId xmlns:a16="http://schemas.microsoft.com/office/drawing/2014/main" id="{689670C2-4C25-7C34-3A2C-8AD2A55A4D71}"/>
              </a:ext>
            </a:extLst>
          </p:cNvPr>
          <p:cNvCxnSpPr>
            <a:cxnSpLocks/>
          </p:cNvCxnSpPr>
          <p:nvPr/>
        </p:nvCxnSpPr>
        <p:spPr>
          <a:xfrm>
            <a:off x="611535" y="6369965"/>
            <a:ext cx="10616595"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87229" y="2350366"/>
            <a:ext cx="1006866" cy="875434"/>
          </a:xfrm>
          <a:prstGeom prst="rect">
            <a:avLst/>
          </a:prstGeom>
          <a:noFill/>
          <a:ln w="117475">
            <a:noFill/>
          </a:ln>
        </p:spPr>
        <p:txBody>
          <a:bodyPr wrap="none" rtlCol="0">
            <a:prstTxWarp prst="textPlain">
              <a:avLst/>
            </a:prstTxWarp>
            <a:spAutoFit/>
          </a:bodyPr>
          <a:lstStyle/>
          <a:p>
            <a:r>
              <a:rPr lang="en-US" altLang="zh-CN" spc="100" dirty="0">
                <a:solidFill>
                  <a:srgbClr val="11B2AE"/>
                </a:solidFill>
                <a:latin typeface="Impact" panose="020B0806030902050204" pitchFamily="34" charset="0"/>
                <a:cs typeface="Arial" panose="020B0604020202020204" pitchFamily="34" charset="0"/>
              </a:rPr>
              <a:t>/02</a:t>
            </a:r>
            <a:endParaRPr lang="zh-CN" altLang="en-US" spc="100" dirty="0">
              <a:solidFill>
                <a:srgbClr val="11B2AE"/>
              </a:solidFill>
              <a:latin typeface="Impact" panose="020B0806030902050204" pitchFamily="34" charset="0"/>
              <a:cs typeface="Arial" panose="020B0604020202020204" pitchFamily="34" charset="0"/>
            </a:endParaRPr>
          </a:p>
        </p:txBody>
      </p:sp>
      <p:sp>
        <p:nvSpPr>
          <p:cNvPr id="8" name="任意多边形: 形状 62"/>
          <p:cNvSpPr/>
          <p:nvPr>
            <p:custDataLst>
              <p:tags r:id="rId1"/>
            </p:custDataLst>
          </p:nvPr>
        </p:nvSpPr>
        <p:spPr bwMode="auto">
          <a:xfrm flipH="1" flipV="1">
            <a:off x="7191940" y="0"/>
            <a:ext cx="5001648" cy="6866164"/>
          </a:xfrm>
          <a:custGeom>
            <a:avLst/>
            <a:gdLst>
              <a:gd name="connsiteX0" fmla="*/ 209400 w 5001648"/>
              <a:gd name="connsiteY0" fmla="*/ 6866164 h 6866164"/>
              <a:gd name="connsiteX1" fmla="*/ 0 w 5001648"/>
              <a:gd name="connsiteY1" fmla="*/ 6866164 h 6866164"/>
              <a:gd name="connsiteX2" fmla="*/ 0 w 5001648"/>
              <a:gd name="connsiteY2" fmla="*/ 0 h 6866164"/>
              <a:gd name="connsiteX3" fmla="*/ 5001648 w 5001648"/>
              <a:gd name="connsiteY3" fmla="*/ 0 h 6866164"/>
              <a:gd name="connsiteX4" fmla="*/ 264212 w 5001648"/>
              <a:gd name="connsiteY4" fmla="*/ 6835400 h 686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648" h="6866164">
                <a:moveTo>
                  <a:pt x="209400" y="6866164"/>
                </a:moveTo>
                <a:lnTo>
                  <a:pt x="0" y="6866164"/>
                </a:lnTo>
                <a:lnTo>
                  <a:pt x="0" y="0"/>
                </a:lnTo>
                <a:lnTo>
                  <a:pt x="5001648" y="0"/>
                </a:lnTo>
                <a:lnTo>
                  <a:pt x="264212" y="6835400"/>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grpSp>
        <p:nvGrpSpPr>
          <p:cNvPr id="39" name="组合 38"/>
          <p:cNvGrpSpPr/>
          <p:nvPr/>
        </p:nvGrpSpPr>
        <p:grpSpPr>
          <a:xfrm rot="9245091">
            <a:off x="8109430" y="1873484"/>
            <a:ext cx="4208973" cy="3385298"/>
            <a:chOff x="6579549" y="561975"/>
            <a:chExt cx="5435599" cy="4371879"/>
          </a:xfrm>
        </p:grpSpPr>
        <p:sp>
          <p:nvSpPr>
            <p:cNvPr id="40"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43" name="îsľïḑê"/>
          <p:cNvSpPr txBox="1"/>
          <p:nvPr/>
        </p:nvSpPr>
        <p:spPr bwMode="auto">
          <a:xfrm>
            <a:off x="2592467" y="379427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4400" b="1" kern="0" dirty="0">
                <a:solidFill>
                  <a:srgbClr val="1C50A2"/>
                </a:solidFill>
                <a:latin typeface="+mj-ea"/>
                <a:ea typeface="+mj-ea"/>
              </a:rPr>
              <a:t>国内外研究现状</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9"/>
          <p:cNvSpPr txBox="1"/>
          <p:nvPr/>
        </p:nvSpPr>
        <p:spPr>
          <a:xfrm>
            <a:off x="1223286" y="290670"/>
            <a:ext cx="2798379" cy="344170"/>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b="1" dirty="0">
                <a:solidFill>
                  <a:srgbClr val="414455"/>
                </a:solidFill>
                <a:latin typeface="微软雅黑" panose="020B0503020204020204" charset="-122"/>
              </a:rPr>
              <a:t>国内外研究现状</a:t>
            </a:r>
          </a:p>
        </p:txBody>
      </p:sp>
      <p:sp>
        <p:nvSpPr>
          <p:cNvPr id="44" name="Freeform 126"/>
          <p:cNvSpPr>
            <a:spLocks noChangeAspect="1" noEditPoints="1"/>
          </p:cNvSpPr>
          <p:nvPr/>
        </p:nvSpPr>
        <p:spPr bwMode="auto">
          <a:xfrm>
            <a:off x="710380" y="33290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文本框 14"/>
          <p:cNvSpPr txBox="1"/>
          <p:nvPr/>
        </p:nvSpPr>
        <p:spPr>
          <a:xfrm>
            <a:off x="521439" y="1013886"/>
            <a:ext cx="11178329" cy="2865015"/>
          </a:xfrm>
          <a:prstGeom prst="rect">
            <a:avLst/>
          </a:prstGeom>
          <a:noFill/>
          <a:ln w="12700" cmpd="sng">
            <a:solidFill>
              <a:schemeClr val="accent1">
                <a:shade val="50000"/>
              </a:schemeClr>
            </a:solidFill>
            <a:prstDash val="sysDot"/>
          </a:ln>
        </p:spPr>
        <p:txBody>
          <a:bodyPr wrap="square">
            <a:spAutoFit/>
          </a:bodyPr>
          <a:lstStyle/>
          <a:p>
            <a:pPr algn="just">
              <a:lnSpc>
                <a:spcPct val="150000"/>
              </a:lnSpc>
              <a:defRPr/>
            </a:pPr>
            <a:r>
              <a:rPr lang="en-US" altLang="zh-CN" sz="1600" dirty="0">
                <a:latin typeface="+mn-ea"/>
                <a:cs typeface="+mn-ea"/>
                <a:sym typeface="+mn-ea"/>
              </a:rPr>
              <a:t>[1</a:t>
            </a:r>
            <a:r>
              <a:rPr lang="en-US" altLang="zh-CN" sz="1600">
                <a:latin typeface="+mn-ea"/>
                <a:cs typeface="+mn-ea"/>
                <a:sym typeface="+mn-ea"/>
              </a:rPr>
              <a:t>] </a:t>
            </a:r>
            <a:r>
              <a:rPr lang="en-US" altLang="zh-CN" kern="100">
                <a:latin typeface="Times New Roman" panose="02020603050405020304" pitchFamily="18" charset="0"/>
                <a:ea typeface="宋体" panose="02010600030101010101" pitchFamily="2" charset="-122"/>
                <a:cs typeface="Times New Roman" panose="02020603050405020304" pitchFamily="18" charset="0"/>
              </a:rPr>
              <a:t>Gao Y, Kang X, Chen Y. A robust video zero-watermarking based on deep convolutional neural network and self-organizing map in polar complex exponential transform domain[J]. Multimedia Tools and Applications, 2021, 80: 6019-6039.</a:t>
            </a:r>
            <a:endParaRPr lang="zh-CN" altLang="zh-CN" kern="10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defRPr/>
            </a:pPr>
            <a:r>
              <a:rPr lang="en-US" altLang="zh-CN" sz="1600">
                <a:latin typeface="+mn-ea"/>
                <a:cs typeface="+mn-ea"/>
              </a:rPr>
              <a:t>[2]</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a:latin typeface="Times New Roman" panose="02020603050405020304" pitchFamily="18" charset="0"/>
                <a:ea typeface="宋体" panose="02010600030101010101" pitchFamily="2" charset="-122"/>
                <a:cs typeface="Times New Roman" panose="02020603050405020304" pitchFamily="18" charset="0"/>
              </a:rPr>
              <a:t>Zhu J, Kaplan R, Johnson J, Fei-Fei L. Hidden: Hiding data with deep networks[C]//Proceedings of the European conference on computer vision (ECCV). 2018: 657-672. </a:t>
            </a:r>
          </a:p>
          <a:p>
            <a:pPr algn="just">
              <a:lnSpc>
                <a:spcPct val="150000"/>
              </a:lnSpc>
              <a:defRPr/>
            </a:pPr>
            <a:r>
              <a:rPr lang="zh-CN" altLang="en-US" sz="1600" b="1">
                <a:latin typeface="+mn-ea"/>
                <a:cs typeface="+mn-ea"/>
              </a:rPr>
              <a:t>总结：文献</a:t>
            </a:r>
            <a:r>
              <a:rPr lang="en-US" altLang="zh-CN" sz="1600" b="1">
                <a:latin typeface="+mn-ea"/>
                <a:cs typeface="+mn-ea"/>
              </a:rPr>
              <a:t>[1]</a:t>
            </a:r>
            <a:r>
              <a:rPr lang="zh-CN" altLang="en-US" sz="1600" b="1">
                <a:latin typeface="+mn-ea"/>
                <a:cs typeface="+mn-ea"/>
              </a:rPr>
              <a:t>与</a:t>
            </a:r>
            <a:r>
              <a:rPr lang="en-US" altLang="zh-CN" sz="1600" b="1">
                <a:effectLst/>
                <a:latin typeface="+mn-ea"/>
                <a:cs typeface="+mn-ea"/>
              </a:rPr>
              <a:t>文献[2]</a:t>
            </a:r>
            <a:r>
              <a:rPr lang="en-US" altLang="zh-CN" sz="1600" b="1">
                <a:effectLst/>
                <a:latin typeface="+mn-ea"/>
                <a:cs typeface="+mn-ea"/>
                <a:sym typeface="+mn-ea"/>
              </a:rPr>
              <a:t>利用神经网络遭受噪声</a:t>
            </a:r>
            <a:r>
              <a:rPr lang="zh-CN" altLang="en-US" sz="1600" b="1">
                <a:effectLst/>
                <a:latin typeface="+mn-ea"/>
                <a:cs typeface="+mn-ea"/>
                <a:sym typeface="+mn-ea"/>
              </a:rPr>
              <a:t>攻击</a:t>
            </a:r>
            <a:r>
              <a:rPr lang="en-US" altLang="zh-CN" sz="1600" b="1">
                <a:effectLst/>
                <a:latin typeface="+mn-ea"/>
                <a:cs typeface="+mn-ea"/>
                <a:sym typeface="+mn-ea"/>
              </a:rPr>
              <a:t>具有较高鲁棒性的特点，在训练过程中加入特定的噪声学习噪声图与原图的像素分布相关性，以此提取鲁棒的水印</a:t>
            </a:r>
            <a:r>
              <a:rPr lang="zh-CN" altLang="en-US" sz="1600" b="1">
                <a:effectLst/>
                <a:latin typeface="+mn-ea"/>
                <a:cs typeface="+mn-ea"/>
                <a:sym typeface="+mn-ea"/>
              </a:rPr>
              <a:t>信息</a:t>
            </a:r>
            <a:r>
              <a:rPr lang="en-US" altLang="zh-CN" sz="1600" b="1">
                <a:effectLst/>
                <a:latin typeface="+mn-ea"/>
                <a:cs typeface="+mn-ea"/>
                <a:sym typeface="+mn-ea"/>
              </a:rPr>
              <a:t>。</a:t>
            </a:r>
            <a:endParaRPr lang="en-US" altLang="zh-CN" sz="1600" b="1" dirty="0">
              <a:effectLst/>
              <a:latin typeface="+mn-ea"/>
              <a:cs typeface="+mn-ea"/>
            </a:endParaRPr>
          </a:p>
        </p:txBody>
      </p:sp>
      <p:sp>
        <p:nvSpPr>
          <p:cNvPr id="7" name="文本框 6"/>
          <p:cNvSpPr txBox="1"/>
          <p:nvPr/>
        </p:nvSpPr>
        <p:spPr>
          <a:xfrm>
            <a:off x="521439" y="3987132"/>
            <a:ext cx="11163935" cy="2449517"/>
          </a:xfrm>
          <a:prstGeom prst="rect">
            <a:avLst/>
          </a:prstGeom>
          <a:noFill/>
          <a:ln w="12700" cmpd="sng">
            <a:solidFill>
              <a:schemeClr val="accent1">
                <a:shade val="50000"/>
              </a:schemeClr>
            </a:solidFill>
            <a:prstDash val="sysDot"/>
          </a:ln>
        </p:spPr>
        <p:txBody>
          <a:bodyPr wrap="square">
            <a:spAutoFit/>
          </a:bodyPr>
          <a:lstStyle/>
          <a:p>
            <a:pPr algn="just">
              <a:lnSpc>
                <a:spcPct val="150000"/>
              </a:lnSpc>
              <a:defRPr/>
            </a:pPr>
            <a:r>
              <a:rPr lang="en-US" altLang="zh-CN" sz="1600" dirty="0">
                <a:effectLst/>
                <a:latin typeface="+mn-ea"/>
                <a:cs typeface="+mn-ea"/>
                <a:sym typeface="+mn-ea"/>
              </a:rPr>
              <a:t>[</a:t>
            </a:r>
            <a:r>
              <a:rPr lang="en-US" altLang="zh-CN" sz="1600">
                <a:effectLst/>
                <a:latin typeface="+mn-ea"/>
                <a:cs typeface="+mn-ea"/>
                <a:sym typeface="+mn-ea"/>
              </a:rPr>
              <a:t>3]</a:t>
            </a: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a:latin typeface="Times New Roman" panose="02020603050405020304" pitchFamily="18" charset="0"/>
                <a:ea typeface="宋体" panose="02010600030101010101" pitchFamily="2" charset="-122"/>
                <a:cs typeface="Times New Roman" panose="02020603050405020304" pitchFamily="18" charset="0"/>
              </a:rPr>
              <a:t>Wang X, Li X, Pei Q. Independent embedding domain based two-stage robust reversible watermarking[J]. IEEE Transactions on Circuits and Systems for Video Technology, 2019, 30(8): 2406-2417.</a:t>
            </a:r>
            <a:endParaRPr lang="zh-CN" altLang="zh-CN" kern="10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buClrTx/>
              <a:buSzTx/>
              <a:buNone/>
              <a:defRPr/>
            </a:pPr>
            <a:r>
              <a:rPr lang="en-US" altLang="zh-CN" sz="1600">
                <a:effectLst/>
                <a:latin typeface="+mn-ea"/>
                <a:cs typeface="+mn-ea"/>
              </a:rPr>
              <a:t>[</a:t>
            </a:r>
            <a:r>
              <a:rPr lang="en-US" altLang="zh-CN" sz="1600" dirty="0">
                <a:effectLst/>
                <a:latin typeface="+mn-ea"/>
                <a:cs typeface="+mn-ea"/>
              </a:rPr>
              <a:t>4</a:t>
            </a:r>
            <a:r>
              <a:rPr lang="en-US" altLang="zh-CN" sz="1600">
                <a:effectLst/>
                <a:latin typeface="+mn-ea"/>
                <a:cs typeface="+mn-ea"/>
              </a:rPr>
              <a:t>] </a:t>
            </a:r>
            <a:r>
              <a:rPr lang="en-US" altLang="zh-CN" kern="100">
                <a:latin typeface="Times New Roman" panose="02020603050405020304" pitchFamily="18" charset="0"/>
                <a:ea typeface="宋体" panose="02010600030101010101" pitchFamily="2" charset="-122"/>
                <a:cs typeface="Times New Roman" panose="02020603050405020304" pitchFamily="18" charset="0"/>
              </a:rPr>
              <a:t>Qi W, Guo S, Hu W. Generic reversible visible watermarking via regularized graph Fourier transform coding[J]. IEEE Transactions on Image Processing, 2021, 31: 691-705.</a:t>
            </a:r>
          </a:p>
          <a:p>
            <a:pPr algn="just">
              <a:lnSpc>
                <a:spcPct val="150000"/>
              </a:lnSpc>
              <a:buClrTx/>
              <a:buSzTx/>
              <a:buNone/>
              <a:defRPr/>
            </a:pPr>
            <a:r>
              <a:rPr lang="zh-CN" altLang="en-US" sz="1600" b="1">
                <a:effectLst/>
                <a:latin typeface="+mn-ea"/>
                <a:cs typeface="+mn-ea"/>
              </a:rPr>
              <a:t>总结</a:t>
            </a:r>
            <a:r>
              <a:rPr lang="zh-CN" altLang="en-US" sz="1600" b="1" dirty="0">
                <a:effectLst/>
                <a:latin typeface="+mn-ea"/>
                <a:cs typeface="+mn-ea"/>
              </a:rPr>
              <a:t>：文献</a:t>
            </a:r>
            <a:r>
              <a:rPr lang="en-US" altLang="zh-CN" sz="1600" b="1" dirty="0">
                <a:effectLst/>
                <a:latin typeface="+mn-ea"/>
                <a:cs typeface="+mn-ea"/>
              </a:rPr>
              <a:t>[3]</a:t>
            </a:r>
            <a:r>
              <a:rPr lang="zh-CN" altLang="en-US" sz="1600" b="1" dirty="0">
                <a:effectLst/>
                <a:latin typeface="+mn-ea"/>
                <a:cs typeface="+mn-ea"/>
              </a:rPr>
              <a:t>与文献</a:t>
            </a:r>
            <a:r>
              <a:rPr lang="en-US" altLang="zh-CN" sz="1600" b="1" dirty="0">
                <a:effectLst/>
                <a:latin typeface="+mn-ea"/>
                <a:cs typeface="+mn-ea"/>
              </a:rPr>
              <a:t>[</a:t>
            </a:r>
            <a:r>
              <a:rPr lang="en-US" altLang="zh-CN" sz="1600" b="1">
                <a:effectLst/>
                <a:latin typeface="+mn-ea"/>
                <a:cs typeface="+mn-ea"/>
              </a:rPr>
              <a:t>4]</a:t>
            </a:r>
            <a:r>
              <a:rPr lang="zh-CN" altLang="en-US" sz="1600" b="1">
                <a:latin typeface="+mn-ea"/>
                <a:cs typeface="+mn-ea"/>
              </a:rPr>
              <a:t>提出了两阶段的可逆鲁棒水印算法</a:t>
            </a:r>
            <a:r>
              <a:rPr lang="zh-CN" altLang="en-US" sz="1600" b="1">
                <a:effectLst/>
                <a:latin typeface="+mn-ea"/>
                <a:cs typeface="+mn-ea"/>
              </a:rPr>
              <a:t>，在无攻击下能够恢复原图像，在有攻击下能够提取水印实现版权认证。</a:t>
            </a:r>
            <a:endParaRPr lang="zh-CN" altLang="en-US" sz="1600" b="1" dirty="0">
              <a:effectLst/>
              <a:latin typeface="+mn-ea"/>
              <a:cs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85225" y="2350366"/>
            <a:ext cx="1006866" cy="875434"/>
          </a:xfrm>
          <a:prstGeom prst="rect">
            <a:avLst/>
          </a:prstGeom>
          <a:noFill/>
          <a:ln w="117475">
            <a:noFill/>
          </a:ln>
        </p:spPr>
        <p:txBody>
          <a:bodyPr wrap="none" rtlCol="0">
            <a:prstTxWarp prst="textPlain">
              <a:avLst/>
            </a:prstTxWarp>
            <a:spAutoFit/>
          </a:bodyPr>
          <a:lstStyle/>
          <a:p>
            <a:r>
              <a:rPr lang="en-US" altLang="zh-CN" spc="100" dirty="0">
                <a:solidFill>
                  <a:srgbClr val="11B2AE"/>
                </a:solidFill>
                <a:latin typeface="Impact" panose="020B0806030902050204" pitchFamily="34" charset="0"/>
                <a:cs typeface="Arial" panose="020B0604020202020204" pitchFamily="34" charset="0"/>
              </a:rPr>
              <a:t>/03</a:t>
            </a:r>
            <a:endParaRPr lang="zh-CN" altLang="en-US" spc="100" dirty="0">
              <a:solidFill>
                <a:srgbClr val="11B2AE"/>
              </a:solidFill>
              <a:latin typeface="Impact" panose="020B0806030902050204" pitchFamily="34" charset="0"/>
              <a:cs typeface="Arial" panose="020B0604020202020204" pitchFamily="34" charset="0"/>
            </a:endParaRPr>
          </a:p>
        </p:txBody>
      </p:sp>
      <p:sp>
        <p:nvSpPr>
          <p:cNvPr id="8" name="任意多边形: 形状 62"/>
          <p:cNvSpPr/>
          <p:nvPr>
            <p:custDataLst>
              <p:tags r:id="rId1"/>
            </p:custDataLst>
          </p:nvPr>
        </p:nvSpPr>
        <p:spPr bwMode="auto">
          <a:xfrm flipH="1" flipV="1">
            <a:off x="7191940" y="0"/>
            <a:ext cx="5001648" cy="6866164"/>
          </a:xfrm>
          <a:custGeom>
            <a:avLst/>
            <a:gdLst>
              <a:gd name="connsiteX0" fmla="*/ 209400 w 5001648"/>
              <a:gd name="connsiteY0" fmla="*/ 6866164 h 6866164"/>
              <a:gd name="connsiteX1" fmla="*/ 0 w 5001648"/>
              <a:gd name="connsiteY1" fmla="*/ 6866164 h 6866164"/>
              <a:gd name="connsiteX2" fmla="*/ 0 w 5001648"/>
              <a:gd name="connsiteY2" fmla="*/ 0 h 6866164"/>
              <a:gd name="connsiteX3" fmla="*/ 5001648 w 5001648"/>
              <a:gd name="connsiteY3" fmla="*/ 0 h 6866164"/>
              <a:gd name="connsiteX4" fmla="*/ 264212 w 5001648"/>
              <a:gd name="connsiteY4" fmla="*/ 6835400 h 686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648" h="6866164">
                <a:moveTo>
                  <a:pt x="209400" y="6866164"/>
                </a:moveTo>
                <a:lnTo>
                  <a:pt x="0" y="6866164"/>
                </a:lnTo>
                <a:lnTo>
                  <a:pt x="0" y="0"/>
                </a:lnTo>
                <a:lnTo>
                  <a:pt x="5001648" y="0"/>
                </a:lnTo>
                <a:lnTo>
                  <a:pt x="264212" y="6835400"/>
                </a:lnTo>
                <a:close/>
              </a:path>
            </a:pathLst>
          </a:custGeom>
          <a:solidFill>
            <a:srgbClr val="11B2AE"/>
          </a:solidFill>
          <a:ln>
            <a:noFill/>
          </a:ln>
        </p:spPr>
        <p:txBody>
          <a:bodyPr vert="horz" wrap="square" lIns="91440" tIns="45720" rIns="91440" bIns="45720" numCol="1" anchor="t" anchorCtr="0" compatLnSpc="1">
            <a:noAutofit/>
          </a:bodyPr>
          <a:lstStyle/>
          <a:p>
            <a:endParaRPr lang="zh-CN" altLang="en-US"/>
          </a:p>
        </p:txBody>
      </p:sp>
      <p:grpSp>
        <p:nvGrpSpPr>
          <p:cNvPr id="39" name="组合 38"/>
          <p:cNvGrpSpPr/>
          <p:nvPr/>
        </p:nvGrpSpPr>
        <p:grpSpPr>
          <a:xfrm rot="9245091">
            <a:off x="8109430" y="1873484"/>
            <a:ext cx="4208973" cy="3385298"/>
            <a:chOff x="6579549" y="561975"/>
            <a:chExt cx="5435599" cy="4371879"/>
          </a:xfrm>
        </p:grpSpPr>
        <p:sp>
          <p:nvSpPr>
            <p:cNvPr id="40" name="Freeform 9"/>
            <p:cNvSpPr/>
            <p:nvPr/>
          </p:nvSpPr>
          <p:spPr bwMode="auto">
            <a:xfrm>
              <a:off x="6579549" y="561975"/>
              <a:ext cx="5435599" cy="4371879"/>
            </a:xfrm>
            <a:custGeom>
              <a:avLst/>
              <a:gdLst>
                <a:gd name="T0" fmla="*/ 1554 w 2942"/>
                <a:gd name="T1" fmla="*/ 0 h 2370"/>
                <a:gd name="T2" fmla="*/ 0 w 2942"/>
                <a:gd name="T3" fmla="*/ 1554 h 2370"/>
                <a:gd name="T4" fmla="*/ 231 w 2942"/>
                <a:gd name="T5" fmla="*/ 2370 h 2370"/>
                <a:gd name="T6" fmla="*/ 2942 w 2942"/>
                <a:gd name="T7" fmla="*/ 854 h 2370"/>
                <a:gd name="T8" fmla="*/ 1554 w 2942"/>
                <a:gd name="T9" fmla="*/ 0 h 2370"/>
              </a:gdLst>
              <a:ahLst/>
              <a:cxnLst>
                <a:cxn ang="0">
                  <a:pos x="T0" y="T1"/>
                </a:cxn>
                <a:cxn ang="0">
                  <a:pos x="T2" y="T3"/>
                </a:cxn>
                <a:cxn ang="0">
                  <a:pos x="T4" y="T5"/>
                </a:cxn>
                <a:cxn ang="0">
                  <a:pos x="T6" y="T7"/>
                </a:cxn>
                <a:cxn ang="0">
                  <a:pos x="T8" y="T9"/>
                </a:cxn>
              </a:cxnLst>
              <a:rect l="0" t="0" r="r" b="b"/>
              <a:pathLst>
                <a:path w="2942" h="2370">
                  <a:moveTo>
                    <a:pt x="1554" y="0"/>
                  </a:moveTo>
                  <a:cubicBezTo>
                    <a:pt x="696" y="0"/>
                    <a:pt x="0" y="696"/>
                    <a:pt x="0" y="1554"/>
                  </a:cubicBezTo>
                  <a:cubicBezTo>
                    <a:pt x="0" y="1853"/>
                    <a:pt x="85" y="2133"/>
                    <a:pt x="231" y="2370"/>
                  </a:cubicBezTo>
                  <a:cubicBezTo>
                    <a:pt x="2942" y="854"/>
                    <a:pt x="2942" y="854"/>
                    <a:pt x="2942" y="854"/>
                  </a:cubicBezTo>
                  <a:cubicBezTo>
                    <a:pt x="2686" y="347"/>
                    <a:pt x="2161" y="0"/>
                    <a:pt x="1554" y="0"/>
                  </a:cubicBezTo>
                  <a:close/>
                </a:path>
              </a:pathLst>
            </a:custGeom>
            <a:solidFill>
              <a:srgbClr val="1C50A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Freeform 10"/>
            <p:cNvSpPr/>
            <p:nvPr/>
          </p:nvSpPr>
          <p:spPr bwMode="auto">
            <a:xfrm>
              <a:off x="7266012" y="1247245"/>
              <a:ext cx="4151017" cy="3353526"/>
            </a:xfrm>
            <a:custGeom>
              <a:avLst/>
              <a:gdLst>
                <a:gd name="T0" fmla="*/ 1183 w 2247"/>
                <a:gd name="T1" fmla="*/ 0 h 1818"/>
                <a:gd name="T2" fmla="*/ 0 w 2247"/>
                <a:gd name="T3" fmla="*/ 1183 h 1818"/>
                <a:gd name="T4" fmla="*/ 184 w 2247"/>
                <a:gd name="T5" fmla="*/ 1818 h 1818"/>
                <a:gd name="T6" fmla="*/ 2247 w 2247"/>
                <a:gd name="T7" fmla="*/ 664 h 1818"/>
                <a:gd name="T8" fmla="*/ 1183 w 2247"/>
                <a:gd name="T9" fmla="*/ 0 h 1818"/>
              </a:gdLst>
              <a:ahLst/>
              <a:cxnLst>
                <a:cxn ang="0">
                  <a:pos x="T0" y="T1"/>
                </a:cxn>
                <a:cxn ang="0">
                  <a:pos x="T2" y="T3"/>
                </a:cxn>
                <a:cxn ang="0">
                  <a:pos x="T4" y="T5"/>
                </a:cxn>
                <a:cxn ang="0">
                  <a:pos x="T6" y="T7"/>
                </a:cxn>
                <a:cxn ang="0">
                  <a:pos x="T8" y="T9"/>
                </a:cxn>
              </a:cxnLst>
              <a:rect l="0" t="0" r="r" b="b"/>
              <a:pathLst>
                <a:path w="2247" h="1818">
                  <a:moveTo>
                    <a:pt x="1183" y="0"/>
                  </a:moveTo>
                  <a:cubicBezTo>
                    <a:pt x="530" y="0"/>
                    <a:pt x="0" y="530"/>
                    <a:pt x="0" y="1183"/>
                  </a:cubicBezTo>
                  <a:cubicBezTo>
                    <a:pt x="0" y="1417"/>
                    <a:pt x="68" y="1634"/>
                    <a:pt x="184" y="1818"/>
                  </a:cubicBezTo>
                  <a:cubicBezTo>
                    <a:pt x="2247" y="664"/>
                    <a:pt x="2247" y="664"/>
                    <a:pt x="2247" y="664"/>
                  </a:cubicBezTo>
                  <a:cubicBezTo>
                    <a:pt x="2055" y="271"/>
                    <a:pt x="1651" y="0"/>
                    <a:pt x="1183" y="0"/>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43" name="îsľïḑê"/>
          <p:cNvSpPr txBox="1"/>
          <p:nvPr/>
        </p:nvSpPr>
        <p:spPr bwMode="auto">
          <a:xfrm>
            <a:off x="2290463" y="379427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a:pPr>
            <a:r>
              <a:rPr lang="zh-CN" altLang="en-US" sz="4400" b="1" kern="0" dirty="0">
                <a:solidFill>
                  <a:srgbClr val="1C50A2"/>
                </a:solidFill>
                <a:latin typeface="+mj-ea"/>
                <a:ea typeface="+mj-ea"/>
              </a:rPr>
              <a:t>研究内容</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6209" y="1573419"/>
            <a:ext cx="3128127" cy="312812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5fe6ab97-eec8-48fa-88ee-05c02b791c6c"/>
  <p:tag name="COMMONDATA" val="eyJoZGlkIjoiNWEwMzAxZjI3ZjNmYWRkM2FhNzI4OTJiY2Y4MmNlMWQifQ=="/>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
  <p:tag name="KSO_WM_UNIT_NOCLEAR" val="0"/>
  <p:tag name="KSO_WM_UNIT_VALUE" val="141"/>
  <p:tag name="KSO_WM_UNIT_HIGHLIGHT" val="0"/>
  <p:tag name="KSO_WM_UNIT_COMPATIBLE" val="0"/>
  <p:tag name="KSO_WM_UNIT_DIAGRAM_ISNUMVISUAL" val="0"/>
  <p:tag name="KSO_WM_UNIT_DIAGRAM_ISREFERUNIT" val="0"/>
  <p:tag name="KSO_WM_UNIT_TYPE" val="f"/>
  <p:tag name="KSO_WM_UNIT_INDEX" val="1"/>
  <p:tag name="KSO_WM_UNIT_ID" val="custom20193369_8*f*1"/>
  <p:tag name="KSO_WM_TEMPLATE_CATEGORY" val="custom"/>
  <p:tag name="KSO_WM_TEMPLATE_INDEX" val="20193369"/>
  <p:tag name="KSO_WM_UNIT_LAYERLEVEL" val="1"/>
  <p:tag name="KSO_WM_TAG_VERSION" val="1.0"/>
  <p:tag name="KSO_WM_BEAUTIFY_FLAG" val="#wm#"/>
  <p:tag name="KSO_WM_UNIT_SHOW_EDIT_AREA_INDICATION" val="0"/>
  <p:tag name="KSO_WM_UNIT_DIAGRAM_IS_NEED_ADD_PATH_ANIM" val="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主题5">
  <a:themeElements>
    <a:clrScheme name="自定义 54">
      <a:dk1>
        <a:srgbClr val="000000"/>
      </a:dk1>
      <a:lt1>
        <a:srgbClr val="FFFFFF"/>
      </a:lt1>
      <a:dk2>
        <a:srgbClr val="778495"/>
      </a:dk2>
      <a:lt2>
        <a:srgbClr val="F0F0F0"/>
      </a:lt2>
      <a:accent1>
        <a:srgbClr val="7277C5"/>
      </a:accent1>
      <a:accent2>
        <a:srgbClr val="C5A873"/>
      </a:accent2>
      <a:accent3>
        <a:srgbClr val="7396C5"/>
      </a:accent3>
      <a:accent4>
        <a:srgbClr val="969CD0"/>
      </a:accent4>
      <a:accent5>
        <a:srgbClr val="778495"/>
      </a:accent5>
      <a:accent6>
        <a:srgbClr val="ADB5BF"/>
      </a:accent6>
      <a:hlink>
        <a:srgbClr val="84CBC5"/>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4650</TotalTime>
  <Words>5382</Words>
  <Application>Microsoft Office PowerPoint</Application>
  <PresentationFormat>宽屏</PresentationFormat>
  <Paragraphs>1103</Paragraphs>
  <Slides>46</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57" baseType="lpstr">
      <vt:lpstr>等线</vt:lpstr>
      <vt:lpstr>宋体</vt:lpstr>
      <vt:lpstr>微软雅黑</vt:lpstr>
      <vt:lpstr>Arial</vt:lpstr>
      <vt:lpstr>Calibri</vt:lpstr>
      <vt:lpstr>Cambria Math</vt:lpstr>
      <vt:lpstr>Impact</vt:lpstr>
      <vt:lpstr>Times New Roman</vt:lpstr>
      <vt:lpstr>Wingdings</vt:lpstr>
      <vt:lpstr>主题5</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StephenZhu</dc:creator>
  <cp:keywords>51PPT模板网</cp:keywords>
  <dc:description>www.51pptmoban.com</dc:description>
  <cp:lastModifiedBy>刘 张宇</cp:lastModifiedBy>
  <cp:revision>875</cp:revision>
  <cp:lastPrinted>2017-09-06T16:00:00Z</cp:lastPrinted>
  <dcterms:created xsi:type="dcterms:W3CDTF">2017-09-06T16:00:00Z</dcterms:created>
  <dcterms:modified xsi:type="dcterms:W3CDTF">2023-06-05T13:43:16Z</dcterms:modified>
  <cp:category>www.51pptmoban.com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ICV">
    <vt:lpwstr>DA0046E2AC3D460185D4D4CED545A15A</vt:lpwstr>
  </property>
  <property fmtid="{D5CDD505-2E9C-101B-9397-08002B2CF9AE}" pid="4" name="KSOProductBuildVer">
    <vt:lpwstr>2052-11.1.0.9914</vt:lpwstr>
  </property>
</Properties>
</file>